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33"/>
  </p:notesMasterIdLst>
  <p:sldIdLst>
    <p:sldId id="256" r:id="rId2"/>
    <p:sldId id="257" r:id="rId3"/>
    <p:sldId id="259" r:id="rId4"/>
    <p:sldId id="285" r:id="rId5"/>
    <p:sldId id="287" r:id="rId6"/>
    <p:sldId id="286" r:id="rId7"/>
    <p:sldId id="261" r:id="rId8"/>
    <p:sldId id="262" r:id="rId9"/>
    <p:sldId id="263" r:id="rId10"/>
    <p:sldId id="264" r:id="rId11"/>
    <p:sldId id="265" r:id="rId12"/>
    <p:sldId id="266" r:id="rId13"/>
    <p:sldId id="288" r:id="rId14"/>
    <p:sldId id="268" r:id="rId15"/>
    <p:sldId id="267" r:id="rId16"/>
    <p:sldId id="289" r:id="rId17"/>
    <p:sldId id="290" r:id="rId18"/>
    <p:sldId id="269" r:id="rId19"/>
    <p:sldId id="271" r:id="rId20"/>
    <p:sldId id="272" r:id="rId21"/>
    <p:sldId id="273" r:id="rId22"/>
    <p:sldId id="274" r:id="rId23"/>
    <p:sldId id="291" r:id="rId24"/>
    <p:sldId id="275" r:id="rId25"/>
    <p:sldId id="281" r:id="rId26"/>
    <p:sldId id="277" r:id="rId27"/>
    <p:sldId id="276" r:id="rId28"/>
    <p:sldId id="278" r:id="rId29"/>
    <p:sldId id="282" r:id="rId30"/>
    <p:sldId id="283" r:id="rId31"/>
    <p:sldId id="28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92" autoAdjust="0"/>
    <p:restoredTop sz="77196" autoAdjust="0"/>
  </p:normalViewPr>
  <p:slideViewPr>
    <p:cSldViewPr snapToGrid="0">
      <p:cViewPr>
        <p:scale>
          <a:sx n="81" d="100"/>
          <a:sy n="81" d="100"/>
        </p:scale>
        <p:origin x="441"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DD4EA5-E7DF-4F44-95F7-38499D07955F}" type="doc">
      <dgm:prSet loTypeId="urn:microsoft.com/office/officeart/2008/layout/LinedList" loCatId="list" qsTypeId="urn:microsoft.com/office/officeart/2005/8/quickstyle/simple1" qsCatId="simple" csTypeId="urn:microsoft.com/office/officeart/2005/8/colors/accent6_2" csCatId="accent6" phldr="1"/>
      <dgm:spPr/>
      <dgm:t>
        <a:bodyPr/>
        <a:lstStyle/>
        <a:p>
          <a:endParaRPr lang="en-US"/>
        </a:p>
      </dgm:t>
    </dgm:pt>
    <dgm:pt modelId="{BD9B1690-182A-49DB-95CE-028F75329651}">
      <dgm:prSet/>
      <dgm:spPr/>
      <dgm:t>
        <a:bodyPr/>
        <a:lstStyle/>
        <a:p>
          <a:r>
            <a:rPr lang="en-US"/>
            <a:t>Lie Groups</a:t>
          </a:r>
        </a:p>
      </dgm:t>
    </dgm:pt>
    <dgm:pt modelId="{615EE054-F1B3-4118-8A53-B601C6903082}" type="parTrans" cxnId="{8538858C-B095-47EC-87EA-B98D62AF6F64}">
      <dgm:prSet/>
      <dgm:spPr/>
      <dgm:t>
        <a:bodyPr/>
        <a:lstStyle/>
        <a:p>
          <a:endParaRPr lang="en-US"/>
        </a:p>
      </dgm:t>
    </dgm:pt>
    <dgm:pt modelId="{64607616-C547-4467-97FA-7597F187F82D}" type="sibTrans" cxnId="{8538858C-B095-47EC-87EA-B98D62AF6F64}">
      <dgm:prSet/>
      <dgm:spPr/>
      <dgm:t>
        <a:bodyPr/>
        <a:lstStyle/>
        <a:p>
          <a:endParaRPr lang="en-US"/>
        </a:p>
      </dgm:t>
    </dgm:pt>
    <dgm:pt modelId="{7EB071A3-C8FF-4571-87C8-D70BE1187ABE}">
      <dgm:prSet/>
      <dgm:spPr/>
      <dgm:t>
        <a:bodyPr/>
        <a:lstStyle/>
        <a:p>
          <a:r>
            <a:rPr lang="en-US"/>
            <a:t>Measure theory</a:t>
          </a:r>
        </a:p>
      </dgm:t>
    </dgm:pt>
    <dgm:pt modelId="{BBBCA41C-4AE1-4522-89B4-FDE58B1117A0}" type="parTrans" cxnId="{665A3402-9BEE-4F0C-9531-3848189C4B0A}">
      <dgm:prSet/>
      <dgm:spPr/>
      <dgm:t>
        <a:bodyPr/>
        <a:lstStyle/>
        <a:p>
          <a:endParaRPr lang="en-US"/>
        </a:p>
      </dgm:t>
    </dgm:pt>
    <dgm:pt modelId="{BC109A0A-2FA2-41CA-B68C-4C9A6D75C154}" type="sibTrans" cxnId="{665A3402-9BEE-4F0C-9531-3848189C4B0A}">
      <dgm:prSet/>
      <dgm:spPr/>
      <dgm:t>
        <a:bodyPr/>
        <a:lstStyle/>
        <a:p>
          <a:endParaRPr lang="en-US"/>
        </a:p>
      </dgm:t>
    </dgm:pt>
    <dgm:pt modelId="{D0E34A70-8E67-4E11-9462-B62BC7C54757}">
      <dgm:prSet/>
      <dgm:spPr/>
      <dgm:t>
        <a:bodyPr/>
        <a:lstStyle/>
        <a:p>
          <a:r>
            <a:rPr lang="en-US" dirty="0"/>
            <a:t>Main Theorem</a:t>
          </a:r>
        </a:p>
      </dgm:t>
    </dgm:pt>
    <dgm:pt modelId="{2BB5CF20-E8D5-46A7-AA06-0D6E8F9DB807}" type="parTrans" cxnId="{6F45CE9F-D695-49CD-9705-1FEE0BD902C2}">
      <dgm:prSet/>
      <dgm:spPr/>
      <dgm:t>
        <a:bodyPr/>
        <a:lstStyle/>
        <a:p>
          <a:endParaRPr lang="en-US"/>
        </a:p>
      </dgm:t>
    </dgm:pt>
    <dgm:pt modelId="{4EA1BCF7-98F4-458A-9124-E4EA7A3B09C3}" type="sibTrans" cxnId="{6F45CE9F-D695-49CD-9705-1FEE0BD902C2}">
      <dgm:prSet/>
      <dgm:spPr/>
      <dgm:t>
        <a:bodyPr/>
        <a:lstStyle/>
        <a:p>
          <a:endParaRPr lang="en-US"/>
        </a:p>
      </dgm:t>
    </dgm:pt>
    <dgm:pt modelId="{2FE81C9A-D2C4-4F8D-A9B9-0A57B90A0353}">
      <dgm:prSet/>
      <dgm:spPr/>
      <dgm:t>
        <a:bodyPr/>
        <a:lstStyle/>
        <a:p>
          <a:r>
            <a:rPr lang="en-US"/>
            <a:t>Experiments</a:t>
          </a:r>
        </a:p>
      </dgm:t>
    </dgm:pt>
    <dgm:pt modelId="{4AF1C9C9-B26B-4B1A-99DF-F0E57E0FBC4D}" type="parTrans" cxnId="{9F0C89EB-E86D-47C6-BCF0-F59E055772B4}">
      <dgm:prSet/>
      <dgm:spPr/>
      <dgm:t>
        <a:bodyPr/>
        <a:lstStyle/>
        <a:p>
          <a:endParaRPr lang="en-US"/>
        </a:p>
      </dgm:t>
    </dgm:pt>
    <dgm:pt modelId="{70D20902-A860-498D-8F31-619531D0F381}" type="sibTrans" cxnId="{9F0C89EB-E86D-47C6-BCF0-F59E055772B4}">
      <dgm:prSet/>
      <dgm:spPr/>
      <dgm:t>
        <a:bodyPr/>
        <a:lstStyle/>
        <a:p>
          <a:endParaRPr lang="en-US"/>
        </a:p>
      </dgm:t>
    </dgm:pt>
    <dgm:pt modelId="{91A31B28-4E3D-4EF3-B6E7-3F567C51CAB9}" type="pres">
      <dgm:prSet presAssocID="{54DD4EA5-E7DF-4F44-95F7-38499D07955F}" presName="vert0" presStyleCnt="0">
        <dgm:presLayoutVars>
          <dgm:dir/>
          <dgm:animOne val="branch"/>
          <dgm:animLvl val="lvl"/>
        </dgm:presLayoutVars>
      </dgm:prSet>
      <dgm:spPr/>
    </dgm:pt>
    <dgm:pt modelId="{5520142C-7079-416E-8048-8BF73CDDF395}" type="pres">
      <dgm:prSet presAssocID="{BD9B1690-182A-49DB-95CE-028F75329651}" presName="thickLine" presStyleLbl="alignNode1" presStyleIdx="0" presStyleCnt="4"/>
      <dgm:spPr/>
    </dgm:pt>
    <dgm:pt modelId="{2D62698E-465D-4075-BF4F-266A0FCBBBB3}" type="pres">
      <dgm:prSet presAssocID="{BD9B1690-182A-49DB-95CE-028F75329651}" presName="horz1" presStyleCnt="0"/>
      <dgm:spPr/>
    </dgm:pt>
    <dgm:pt modelId="{20E635B8-DDA0-4019-8DD2-7815EEA37E82}" type="pres">
      <dgm:prSet presAssocID="{BD9B1690-182A-49DB-95CE-028F75329651}" presName="tx1" presStyleLbl="revTx" presStyleIdx="0" presStyleCnt="4"/>
      <dgm:spPr/>
    </dgm:pt>
    <dgm:pt modelId="{0D8DD1B1-3E9B-4664-9938-BE669B9A0FEC}" type="pres">
      <dgm:prSet presAssocID="{BD9B1690-182A-49DB-95CE-028F75329651}" presName="vert1" presStyleCnt="0"/>
      <dgm:spPr/>
    </dgm:pt>
    <dgm:pt modelId="{1735AC5E-091A-4EF4-ADD7-EFE69C97A3D6}" type="pres">
      <dgm:prSet presAssocID="{7EB071A3-C8FF-4571-87C8-D70BE1187ABE}" presName="thickLine" presStyleLbl="alignNode1" presStyleIdx="1" presStyleCnt="4"/>
      <dgm:spPr/>
    </dgm:pt>
    <dgm:pt modelId="{829B44F9-FA1D-4991-81E3-27A09F583E7A}" type="pres">
      <dgm:prSet presAssocID="{7EB071A3-C8FF-4571-87C8-D70BE1187ABE}" presName="horz1" presStyleCnt="0"/>
      <dgm:spPr/>
    </dgm:pt>
    <dgm:pt modelId="{EE4855A9-04AA-4748-B707-D0C79ED76DB7}" type="pres">
      <dgm:prSet presAssocID="{7EB071A3-C8FF-4571-87C8-D70BE1187ABE}" presName="tx1" presStyleLbl="revTx" presStyleIdx="1" presStyleCnt="4"/>
      <dgm:spPr/>
    </dgm:pt>
    <dgm:pt modelId="{7BC1B5BD-31D2-4CF7-98C4-55297C79CFFD}" type="pres">
      <dgm:prSet presAssocID="{7EB071A3-C8FF-4571-87C8-D70BE1187ABE}" presName="vert1" presStyleCnt="0"/>
      <dgm:spPr/>
    </dgm:pt>
    <dgm:pt modelId="{7619B171-0B98-47F8-ACDB-D387FEF470EA}" type="pres">
      <dgm:prSet presAssocID="{D0E34A70-8E67-4E11-9462-B62BC7C54757}" presName="thickLine" presStyleLbl="alignNode1" presStyleIdx="2" presStyleCnt="4"/>
      <dgm:spPr/>
    </dgm:pt>
    <dgm:pt modelId="{84555A43-F7FF-4062-88D1-6259BA0234BF}" type="pres">
      <dgm:prSet presAssocID="{D0E34A70-8E67-4E11-9462-B62BC7C54757}" presName="horz1" presStyleCnt="0"/>
      <dgm:spPr/>
    </dgm:pt>
    <dgm:pt modelId="{387EE2AD-6BC5-40AB-93EB-8797EC44F39E}" type="pres">
      <dgm:prSet presAssocID="{D0E34A70-8E67-4E11-9462-B62BC7C54757}" presName="tx1" presStyleLbl="revTx" presStyleIdx="2" presStyleCnt="4"/>
      <dgm:spPr/>
    </dgm:pt>
    <dgm:pt modelId="{D28B8386-A603-44F6-9719-53B0240499B3}" type="pres">
      <dgm:prSet presAssocID="{D0E34A70-8E67-4E11-9462-B62BC7C54757}" presName="vert1" presStyleCnt="0"/>
      <dgm:spPr/>
    </dgm:pt>
    <dgm:pt modelId="{E70B1054-BC20-4446-812C-FBCA479F8B17}" type="pres">
      <dgm:prSet presAssocID="{2FE81C9A-D2C4-4F8D-A9B9-0A57B90A0353}" presName="thickLine" presStyleLbl="alignNode1" presStyleIdx="3" presStyleCnt="4"/>
      <dgm:spPr/>
    </dgm:pt>
    <dgm:pt modelId="{224BA1F2-9518-47A8-BB3E-BBC69286527D}" type="pres">
      <dgm:prSet presAssocID="{2FE81C9A-D2C4-4F8D-A9B9-0A57B90A0353}" presName="horz1" presStyleCnt="0"/>
      <dgm:spPr/>
    </dgm:pt>
    <dgm:pt modelId="{EE501EA1-B4A6-43C1-B9AE-2919F622B421}" type="pres">
      <dgm:prSet presAssocID="{2FE81C9A-D2C4-4F8D-A9B9-0A57B90A0353}" presName="tx1" presStyleLbl="revTx" presStyleIdx="3" presStyleCnt="4"/>
      <dgm:spPr/>
    </dgm:pt>
    <dgm:pt modelId="{330FCC97-A159-4A9A-87AF-F44415BED6DD}" type="pres">
      <dgm:prSet presAssocID="{2FE81C9A-D2C4-4F8D-A9B9-0A57B90A0353}" presName="vert1" presStyleCnt="0"/>
      <dgm:spPr/>
    </dgm:pt>
  </dgm:ptLst>
  <dgm:cxnLst>
    <dgm:cxn modelId="{665A3402-9BEE-4F0C-9531-3848189C4B0A}" srcId="{54DD4EA5-E7DF-4F44-95F7-38499D07955F}" destId="{7EB071A3-C8FF-4571-87C8-D70BE1187ABE}" srcOrd="1" destOrd="0" parTransId="{BBBCA41C-4AE1-4522-89B4-FDE58B1117A0}" sibTransId="{BC109A0A-2FA2-41CA-B68C-4C9A6D75C154}"/>
    <dgm:cxn modelId="{DE1E5015-236A-43BE-85B4-2672B84E6F0D}" type="presOf" srcId="{D0E34A70-8E67-4E11-9462-B62BC7C54757}" destId="{387EE2AD-6BC5-40AB-93EB-8797EC44F39E}" srcOrd="0" destOrd="0" presId="urn:microsoft.com/office/officeart/2008/layout/LinedList"/>
    <dgm:cxn modelId="{145AA044-3E08-4736-A561-B928A106C3A3}" type="presOf" srcId="{BD9B1690-182A-49DB-95CE-028F75329651}" destId="{20E635B8-DDA0-4019-8DD2-7815EEA37E82}" srcOrd="0" destOrd="0" presId="urn:microsoft.com/office/officeart/2008/layout/LinedList"/>
    <dgm:cxn modelId="{8538858C-B095-47EC-87EA-B98D62AF6F64}" srcId="{54DD4EA5-E7DF-4F44-95F7-38499D07955F}" destId="{BD9B1690-182A-49DB-95CE-028F75329651}" srcOrd="0" destOrd="0" parTransId="{615EE054-F1B3-4118-8A53-B601C6903082}" sibTransId="{64607616-C547-4467-97FA-7597F187F82D}"/>
    <dgm:cxn modelId="{6F45CE9F-D695-49CD-9705-1FEE0BD902C2}" srcId="{54DD4EA5-E7DF-4F44-95F7-38499D07955F}" destId="{D0E34A70-8E67-4E11-9462-B62BC7C54757}" srcOrd="2" destOrd="0" parTransId="{2BB5CF20-E8D5-46A7-AA06-0D6E8F9DB807}" sibTransId="{4EA1BCF7-98F4-458A-9124-E4EA7A3B09C3}"/>
    <dgm:cxn modelId="{5B96B1B5-FD85-4759-B45D-29CDA95E3892}" type="presOf" srcId="{54DD4EA5-E7DF-4F44-95F7-38499D07955F}" destId="{91A31B28-4E3D-4EF3-B6E7-3F567C51CAB9}" srcOrd="0" destOrd="0" presId="urn:microsoft.com/office/officeart/2008/layout/LinedList"/>
    <dgm:cxn modelId="{406218B6-798C-4E6E-B96F-81B11EDC54E9}" type="presOf" srcId="{7EB071A3-C8FF-4571-87C8-D70BE1187ABE}" destId="{EE4855A9-04AA-4748-B707-D0C79ED76DB7}" srcOrd="0" destOrd="0" presId="urn:microsoft.com/office/officeart/2008/layout/LinedList"/>
    <dgm:cxn modelId="{9F0C89EB-E86D-47C6-BCF0-F59E055772B4}" srcId="{54DD4EA5-E7DF-4F44-95F7-38499D07955F}" destId="{2FE81C9A-D2C4-4F8D-A9B9-0A57B90A0353}" srcOrd="3" destOrd="0" parTransId="{4AF1C9C9-B26B-4B1A-99DF-F0E57E0FBC4D}" sibTransId="{70D20902-A860-498D-8F31-619531D0F381}"/>
    <dgm:cxn modelId="{EC2C5BEF-D2EF-4004-BAA1-3DFED8C2C7B5}" type="presOf" srcId="{2FE81C9A-D2C4-4F8D-A9B9-0A57B90A0353}" destId="{EE501EA1-B4A6-43C1-B9AE-2919F622B421}" srcOrd="0" destOrd="0" presId="urn:microsoft.com/office/officeart/2008/layout/LinedList"/>
    <dgm:cxn modelId="{D05B86AF-5389-419A-AEB7-21FC97936AFF}" type="presParOf" srcId="{91A31B28-4E3D-4EF3-B6E7-3F567C51CAB9}" destId="{5520142C-7079-416E-8048-8BF73CDDF395}" srcOrd="0" destOrd="0" presId="urn:microsoft.com/office/officeart/2008/layout/LinedList"/>
    <dgm:cxn modelId="{B1235F4C-ABE6-4B5B-85AD-C023F90BB03C}" type="presParOf" srcId="{91A31B28-4E3D-4EF3-B6E7-3F567C51CAB9}" destId="{2D62698E-465D-4075-BF4F-266A0FCBBBB3}" srcOrd="1" destOrd="0" presId="urn:microsoft.com/office/officeart/2008/layout/LinedList"/>
    <dgm:cxn modelId="{248CE532-AC50-4F4F-A5F9-A0D8033D11E1}" type="presParOf" srcId="{2D62698E-465D-4075-BF4F-266A0FCBBBB3}" destId="{20E635B8-DDA0-4019-8DD2-7815EEA37E82}" srcOrd="0" destOrd="0" presId="urn:microsoft.com/office/officeart/2008/layout/LinedList"/>
    <dgm:cxn modelId="{0C3D1A46-50DB-49BA-B960-75491A46F31D}" type="presParOf" srcId="{2D62698E-465D-4075-BF4F-266A0FCBBBB3}" destId="{0D8DD1B1-3E9B-4664-9938-BE669B9A0FEC}" srcOrd="1" destOrd="0" presId="urn:microsoft.com/office/officeart/2008/layout/LinedList"/>
    <dgm:cxn modelId="{A1761647-5F19-4556-A9BD-54953D070E25}" type="presParOf" srcId="{91A31B28-4E3D-4EF3-B6E7-3F567C51CAB9}" destId="{1735AC5E-091A-4EF4-ADD7-EFE69C97A3D6}" srcOrd="2" destOrd="0" presId="urn:microsoft.com/office/officeart/2008/layout/LinedList"/>
    <dgm:cxn modelId="{D258B0EF-D023-48B9-9DE2-30C7BCFDEB8A}" type="presParOf" srcId="{91A31B28-4E3D-4EF3-B6E7-3F567C51CAB9}" destId="{829B44F9-FA1D-4991-81E3-27A09F583E7A}" srcOrd="3" destOrd="0" presId="urn:microsoft.com/office/officeart/2008/layout/LinedList"/>
    <dgm:cxn modelId="{D8E69459-AE02-49C7-B702-AA9A5062D424}" type="presParOf" srcId="{829B44F9-FA1D-4991-81E3-27A09F583E7A}" destId="{EE4855A9-04AA-4748-B707-D0C79ED76DB7}" srcOrd="0" destOrd="0" presId="urn:microsoft.com/office/officeart/2008/layout/LinedList"/>
    <dgm:cxn modelId="{0CCD8125-3245-4428-83C8-B47B78624EFB}" type="presParOf" srcId="{829B44F9-FA1D-4991-81E3-27A09F583E7A}" destId="{7BC1B5BD-31D2-4CF7-98C4-55297C79CFFD}" srcOrd="1" destOrd="0" presId="urn:microsoft.com/office/officeart/2008/layout/LinedList"/>
    <dgm:cxn modelId="{19D02D74-8DD5-463B-BE39-77468E15BCA6}" type="presParOf" srcId="{91A31B28-4E3D-4EF3-B6E7-3F567C51CAB9}" destId="{7619B171-0B98-47F8-ACDB-D387FEF470EA}" srcOrd="4" destOrd="0" presId="urn:microsoft.com/office/officeart/2008/layout/LinedList"/>
    <dgm:cxn modelId="{8F18B59E-143A-4852-9610-B2287419A209}" type="presParOf" srcId="{91A31B28-4E3D-4EF3-B6E7-3F567C51CAB9}" destId="{84555A43-F7FF-4062-88D1-6259BA0234BF}" srcOrd="5" destOrd="0" presId="urn:microsoft.com/office/officeart/2008/layout/LinedList"/>
    <dgm:cxn modelId="{41D5ED26-05F9-4BC0-8971-CD342D517687}" type="presParOf" srcId="{84555A43-F7FF-4062-88D1-6259BA0234BF}" destId="{387EE2AD-6BC5-40AB-93EB-8797EC44F39E}" srcOrd="0" destOrd="0" presId="urn:microsoft.com/office/officeart/2008/layout/LinedList"/>
    <dgm:cxn modelId="{5CDF6F22-0217-4B13-9FF3-D5AE7B2E18D6}" type="presParOf" srcId="{84555A43-F7FF-4062-88D1-6259BA0234BF}" destId="{D28B8386-A603-44F6-9719-53B0240499B3}" srcOrd="1" destOrd="0" presId="urn:microsoft.com/office/officeart/2008/layout/LinedList"/>
    <dgm:cxn modelId="{CF515F18-60C5-40DB-BBEF-C9BF02876EF9}" type="presParOf" srcId="{91A31B28-4E3D-4EF3-B6E7-3F567C51CAB9}" destId="{E70B1054-BC20-4446-812C-FBCA479F8B17}" srcOrd="6" destOrd="0" presId="urn:microsoft.com/office/officeart/2008/layout/LinedList"/>
    <dgm:cxn modelId="{35425B49-2FC6-4F03-A189-E9EC5A01C6E3}" type="presParOf" srcId="{91A31B28-4E3D-4EF3-B6E7-3F567C51CAB9}" destId="{224BA1F2-9518-47A8-BB3E-BBC69286527D}" srcOrd="7" destOrd="0" presId="urn:microsoft.com/office/officeart/2008/layout/LinedList"/>
    <dgm:cxn modelId="{D991EB2C-0657-4121-9F26-7BD96F52E5C8}" type="presParOf" srcId="{224BA1F2-9518-47A8-BB3E-BBC69286527D}" destId="{EE501EA1-B4A6-43C1-B9AE-2919F622B421}" srcOrd="0" destOrd="0" presId="urn:microsoft.com/office/officeart/2008/layout/LinedList"/>
    <dgm:cxn modelId="{912EEA90-7120-4AC7-B430-AC7AE1248F6F}" type="presParOf" srcId="{224BA1F2-9518-47A8-BB3E-BBC69286527D}" destId="{330FCC97-A159-4A9A-87AF-F44415BED6DD}"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20142C-7079-416E-8048-8BF73CDDF395}">
      <dsp:nvSpPr>
        <dsp:cNvPr id="0" name=""/>
        <dsp:cNvSpPr/>
      </dsp:nvSpPr>
      <dsp:spPr>
        <a:xfrm>
          <a:off x="0" y="0"/>
          <a:ext cx="5366041"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E635B8-DDA0-4019-8DD2-7815EEA37E82}">
      <dsp:nvSpPr>
        <dsp:cNvPr id="0" name=""/>
        <dsp:cNvSpPr/>
      </dsp:nvSpPr>
      <dsp:spPr>
        <a:xfrm>
          <a:off x="0" y="0"/>
          <a:ext cx="5366041" cy="702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Lie Groups</a:t>
          </a:r>
        </a:p>
      </dsp:txBody>
      <dsp:txXfrm>
        <a:off x="0" y="0"/>
        <a:ext cx="5366041" cy="702278"/>
      </dsp:txXfrm>
    </dsp:sp>
    <dsp:sp modelId="{1735AC5E-091A-4EF4-ADD7-EFE69C97A3D6}">
      <dsp:nvSpPr>
        <dsp:cNvPr id="0" name=""/>
        <dsp:cNvSpPr/>
      </dsp:nvSpPr>
      <dsp:spPr>
        <a:xfrm>
          <a:off x="0" y="702278"/>
          <a:ext cx="5366041"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4855A9-04AA-4748-B707-D0C79ED76DB7}">
      <dsp:nvSpPr>
        <dsp:cNvPr id="0" name=""/>
        <dsp:cNvSpPr/>
      </dsp:nvSpPr>
      <dsp:spPr>
        <a:xfrm>
          <a:off x="0" y="702278"/>
          <a:ext cx="5366041" cy="702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Measure theory</a:t>
          </a:r>
        </a:p>
      </dsp:txBody>
      <dsp:txXfrm>
        <a:off x="0" y="702278"/>
        <a:ext cx="5366041" cy="702278"/>
      </dsp:txXfrm>
    </dsp:sp>
    <dsp:sp modelId="{7619B171-0B98-47F8-ACDB-D387FEF470EA}">
      <dsp:nvSpPr>
        <dsp:cNvPr id="0" name=""/>
        <dsp:cNvSpPr/>
      </dsp:nvSpPr>
      <dsp:spPr>
        <a:xfrm>
          <a:off x="0" y="1404557"/>
          <a:ext cx="5366041"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7EE2AD-6BC5-40AB-93EB-8797EC44F39E}">
      <dsp:nvSpPr>
        <dsp:cNvPr id="0" name=""/>
        <dsp:cNvSpPr/>
      </dsp:nvSpPr>
      <dsp:spPr>
        <a:xfrm>
          <a:off x="0" y="1404557"/>
          <a:ext cx="5366041" cy="702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Main Theorem</a:t>
          </a:r>
        </a:p>
      </dsp:txBody>
      <dsp:txXfrm>
        <a:off x="0" y="1404557"/>
        <a:ext cx="5366041" cy="702278"/>
      </dsp:txXfrm>
    </dsp:sp>
    <dsp:sp modelId="{E70B1054-BC20-4446-812C-FBCA479F8B17}">
      <dsp:nvSpPr>
        <dsp:cNvPr id="0" name=""/>
        <dsp:cNvSpPr/>
      </dsp:nvSpPr>
      <dsp:spPr>
        <a:xfrm>
          <a:off x="0" y="2106835"/>
          <a:ext cx="5366041"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501EA1-B4A6-43C1-B9AE-2919F622B421}">
      <dsp:nvSpPr>
        <dsp:cNvPr id="0" name=""/>
        <dsp:cNvSpPr/>
      </dsp:nvSpPr>
      <dsp:spPr>
        <a:xfrm>
          <a:off x="0" y="2106835"/>
          <a:ext cx="5366041" cy="702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Experiments</a:t>
          </a:r>
        </a:p>
      </dsp:txBody>
      <dsp:txXfrm>
        <a:off x="0" y="2106835"/>
        <a:ext cx="5366041" cy="70227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017FEA-6F00-4620-9E9C-7FB8CCAA9907}" type="datetimeFigureOut">
              <a:rPr lang="en-CA" smtClean="0"/>
              <a:t>2022-09-30</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E05313-3F1D-4C52-91EC-48E5DB33EE2D}" type="slidenum">
              <a:rPr lang="en-CA" smtClean="0"/>
              <a:t>‹#›</a:t>
            </a:fld>
            <a:endParaRPr lang="en-CA"/>
          </a:p>
        </p:txBody>
      </p:sp>
    </p:spTree>
    <p:extLst>
      <p:ext uri="{BB962C8B-B14F-4D97-AF65-F5344CB8AC3E}">
        <p14:creationId xmlns:p14="http://schemas.microsoft.com/office/powerpoint/2010/main" val="774262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96900" lvl="1" indent="0" algn="l" rtl="0">
              <a:spcBef>
                <a:spcPts val="0"/>
              </a:spcBef>
              <a:spcAft>
                <a:spcPts val="0"/>
              </a:spcAft>
              <a:buSzPts val="1400"/>
              <a:buNone/>
            </a:pPr>
            <a:r>
              <a:rPr lang="en-US" dirty="0"/>
              <a:t>Deep learning: powerful way to learn arbitrary functions</a:t>
            </a:r>
          </a:p>
          <a:p>
            <a:pPr marL="596900" lvl="1" indent="0" algn="l" rtl="0">
              <a:spcBef>
                <a:spcPts val="0"/>
              </a:spcBef>
              <a:spcAft>
                <a:spcPts val="0"/>
              </a:spcAft>
              <a:buSzPts val="1400"/>
              <a:buNone/>
            </a:pPr>
            <a:endParaRPr lang="en-US" dirty="0"/>
          </a:p>
          <a:p>
            <a:pPr marL="596900" lvl="1" indent="0" algn="l" rtl="0">
              <a:spcBef>
                <a:spcPts val="0"/>
              </a:spcBef>
              <a:spcAft>
                <a:spcPts val="0"/>
              </a:spcAft>
              <a:buSzPts val="1400"/>
              <a:buNone/>
            </a:pPr>
            <a:r>
              <a:rPr lang="en-US" dirty="0"/>
              <a:t>transforms inference task into an optimization problem</a:t>
            </a:r>
          </a:p>
          <a:p>
            <a:pPr marL="596900" lvl="1" indent="0" algn="l" rtl="0">
              <a:spcBef>
                <a:spcPts val="0"/>
              </a:spcBef>
              <a:spcAft>
                <a:spcPts val="0"/>
              </a:spcAft>
              <a:buSzPts val="1400"/>
              <a:buNone/>
            </a:pPr>
            <a:r>
              <a:rPr lang="en-US" dirty="0"/>
              <a:t>find distribution q(</a:t>
            </a:r>
            <a:r>
              <a:rPr lang="en-US" b="1" dirty="0"/>
              <a:t>Z</a:t>
            </a:r>
            <a:r>
              <a:rPr lang="en-US" dirty="0"/>
              <a:t>), that best approximates true posterior</a:t>
            </a:r>
          </a:p>
          <a:p>
            <a:pPr marL="596900" lvl="1" indent="0" algn="l" rtl="0">
              <a:spcBef>
                <a:spcPts val="0"/>
              </a:spcBef>
              <a:spcAft>
                <a:spcPts val="0"/>
              </a:spcAft>
              <a:buSzPts val="1400"/>
              <a:buNone/>
            </a:pPr>
            <a:endParaRPr lang="en-US" dirty="0"/>
          </a:p>
          <a:p>
            <a:pPr marL="596900" marR="0" lvl="1" indent="0" algn="l" defTabSz="914400" rtl="0" eaLnBrk="1" fontAlgn="auto" latinLnBrk="0" hangingPunct="1">
              <a:lnSpc>
                <a:spcPct val="100000"/>
              </a:lnSpc>
              <a:spcBef>
                <a:spcPts val="0"/>
              </a:spcBef>
              <a:spcAft>
                <a:spcPts val="0"/>
              </a:spcAft>
              <a:buClrTx/>
              <a:buSzPts val="1400"/>
              <a:buFontTx/>
              <a:buNone/>
              <a:tabLst/>
              <a:defRPr/>
            </a:pPr>
            <a:r>
              <a:rPr lang="en-US" b="1" dirty="0"/>
              <a:t>Reparameterization trick</a:t>
            </a:r>
            <a:r>
              <a:rPr lang="en-US" dirty="0"/>
              <a:t> crucial to enable VI in DL</a:t>
            </a:r>
          </a:p>
          <a:p>
            <a:pPr marL="596900" lvl="1" indent="0" algn="l" rtl="0">
              <a:spcBef>
                <a:spcPts val="0"/>
              </a:spcBef>
              <a:spcAft>
                <a:spcPts val="0"/>
              </a:spcAft>
              <a:buSzPts val="1400"/>
              <a:buNone/>
            </a:pPr>
            <a:endParaRPr lang="en-CA" dirty="0"/>
          </a:p>
        </p:txBody>
      </p:sp>
      <p:sp>
        <p:nvSpPr>
          <p:cNvPr id="4" name="Slide Number Placeholder 3"/>
          <p:cNvSpPr>
            <a:spLocks noGrp="1"/>
          </p:cNvSpPr>
          <p:nvPr>
            <p:ph type="sldNum" sz="quarter" idx="5"/>
          </p:nvPr>
        </p:nvSpPr>
        <p:spPr/>
        <p:txBody>
          <a:bodyPr/>
          <a:lstStyle/>
          <a:p>
            <a:fld id="{08E05313-3F1D-4C52-91EC-48E5DB33EE2D}" type="slidenum">
              <a:rPr lang="en-CA" smtClean="0"/>
              <a:t>2</a:t>
            </a:fld>
            <a:endParaRPr lang="en-CA"/>
          </a:p>
        </p:txBody>
      </p:sp>
    </p:spTree>
    <p:extLst>
      <p:ext uri="{BB962C8B-B14F-4D97-AF65-F5344CB8AC3E}">
        <p14:creationId xmlns:p14="http://schemas.microsoft.com/office/powerpoint/2010/main" val="25078530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Definition 1 (Absolutely continuous measures, see </a:t>
            </a:r>
            <a:r>
              <a:rPr lang="en-US" dirty="0" err="1"/>
              <a:t>Klenke</a:t>
            </a:r>
            <a:r>
              <a:rPr lang="en-US" dirty="0"/>
              <a:t> (2014)). Let (X, A) be a measurable space, and ν, m : A → [0, ∞] two measures on (X, A). Then ν is said to be absolutely continuous with respect to m, written as ν  m, </a:t>
            </a:r>
            <a:r>
              <a:rPr lang="en-US" dirty="0" err="1"/>
              <a:t>iff</a:t>
            </a:r>
            <a:r>
              <a:rPr lang="en-US" dirty="0"/>
              <a:t> for all A ∈ A we have that m(A) = 0 =⇒ ν(A) = 0. (7) </a:t>
            </a:r>
          </a:p>
          <a:p>
            <a:endParaRPr lang="en-US" dirty="0"/>
          </a:p>
          <a:p>
            <a:r>
              <a:rPr lang="en-US" dirty="0"/>
              <a:t>Definition 2 (Density between two measures). Let (X, A) be a measurable space, and ν, m : A → [0, ∞] two measures on (X, A). One says that ν has a density </a:t>
            </a:r>
            <a:r>
              <a:rPr lang="en-US" dirty="0" err="1"/>
              <a:t>w.r.t.</a:t>
            </a:r>
            <a:r>
              <a:rPr lang="en-US" dirty="0"/>
              <a:t> m </a:t>
            </a:r>
            <a:r>
              <a:rPr lang="en-US" dirty="0" err="1"/>
              <a:t>iff</a:t>
            </a:r>
            <a:r>
              <a:rPr lang="en-US" dirty="0"/>
              <a:t> there is a measurable function f : X → R≥0 such that for all A ∈ A we have:</a:t>
            </a:r>
            <a:endParaRPr lang="en-CA" dirty="0"/>
          </a:p>
        </p:txBody>
      </p:sp>
      <p:sp>
        <p:nvSpPr>
          <p:cNvPr id="4" name="Slide Number Placeholder 3"/>
          <p:cNvSpPr>
            <a:spLocks noGrp="1"/>
          </p:cNvSpPr>
          <p:nvPr>
            <p:ph type="sldNum" sz="quarter" idx="5"/>
          </p:nvPr>
        </p:nvSpPr>
        <p:spPr/>
        <p:txBody>
          <a:bodyPr/>
          <a:lstStyle/>
          <a:p>
            <a:fld id="{08E05313-3F1D-4C52-91EC-48E5DB33EE2D}" type="slidenum">
              <a:rPr lang="en-CA" smtClean="0"/>
              <a:t>12</a:t>
            </a:fld>
            <a:endParaRPr lang="en-CA"/>
          </a:p>
        </p:txBody>
      </p:sp>
    </p:spTree>
    <p:extLst>
      <p:ext uri="{BB962C8B-B14F-4D97-AF65-F5344CB8AC3E}">
        <p14:creationId xmlns:p14="http://schemas.microsoft.com/office/powerpoint/2010/main" val="1544175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(Radon-</a:t>
            </a:r>
            <a:r>
              <a:rPr lang="en-US" dirty="0" err="1"/>
              <a:t>Nikodým</a:t>
            </a:r>
            <a:r>
              <a:rPr lang="en-US" dirty="0"/>
              <a:t>, see </a:t>
            </a:r>
            <a:r>
              <a:rPr lang="en-US" dirty="0" err="1"/>
              <a:t>Klenke</a:t>
            </a:r>
            <a:r>
              <a:rPr lang="en-US" dirty="0"/>
              <a:t> (2014) Cor. 7.34). Let (X, A) be a measurable space, and ν, m : A → [0, ∞] two σ-finite measures on (X, A). Then one has the equivalence:</a:t>
            </a:r>
            <a:endParaRPr lang="en-CA" dirty="0"/>
          </a:p>
        </p:txBody>
      </p:sp>
      <p:sp>
        <p:nvSpPr>
          <p:cNvPr id="4" name="Slide Number Placeholder 3"/>
          <p:cNvSpPr>
            <a:spLocks noGrp="1"/>
          </p:cNvSpPr>
          <p:nvPr>
            <p:ph type="sldNum" sz="quarter" idx="5"/>
          </p:nvPr>
        </p:nvSpPr>
        <p:spPr/>
        <p:txBody>
          <a:bodyPr/>
          <a:lstStyle/>
          <a:p>
            <a:fld id="{08E05313-3F1D-4C52-91EC-48E5DB33EE2D}" type="slidenum">
              <a:rPr lang="en-CA" smtClean="0"/>
              <a:t>13</a:t>
            </a:fld>
            <a:endParaRPr lang="en-CA"/>
          </a:p>
        </p:txBody>
      </p:sp>
    </p:spTree>
    <p:extLst>
      <p:ext uri="{BB962C8B-B14F-4D97-AF65-F5344CB8AC3E}">
        <p14:creationId xmlns:p14="http://schemas.microsoft.com/office/powerpoint/2010/main" val="2893595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standard choice for Lie groups is to use a left invariant metric, which automatically induces a left invariant measure ν, called the </a:t>
            </a:r>
            <a:r>
              <a:rPr lang="en-US" dirty="0" err="1"/>
              <a:t>Haar</a:t>
            </a:r>
            <a:r>
              <a:rPr lang="en-US" dirty="0"/>
              <a:t> measure (unique up to a constant):</a:t>
            </a:r>
          </a:p>
          <a:p>
            <a:endParaRPr lang="en-US" dirty="0"/>
          </a:p>
          <a:p>
            <a:r>
              <a:rPr lang="en-US" dirty="0"/>
              <a:t>where </a:t>
            </a:r>
            <a:r>
              <a:rPr lang="en-US" dirty="0" err="1"/>
              <a:t>gE</a:t>
            </a:r>
            <a:r>
              <a:rPr lang="en-US" dirty="0"/>
              <a:t> is the set obtained by applying the group element to each element in the set E. </a:t>
            </a:r>
          </a:p>
          <a:p>
            <a:endParaRPr lang="en-US" dirty="0"/>
          </a:p>
          <a:p>
            <a:r>
              <a:rPr lang="en-US" dirty="0"/>
              <a:t>More intuitively, this implies that left multiplication doesn’t change volume.</a:t>
            </a:r>
            <a:endParaRPr lang="en-CA" dirty="0"/>
          </a:p>
        </p:txBody>
      </p:sp>
      <p:sp>
        <p:nvSpPr>
          <p:cNvPr id="4" name="Slide Number Placeholder 3"/>
          <p:cNvSpPr>
            <a:spLocks noGrp="1"/>
          </p:cNvSpPr>
          <p:nvPr>
            <p:ph type="sldNum" sz="quarter" idx="5"/>
          </p:nvPr>
        </p:nvSpPr>
        <p:spPr/>
        <p:txBody>
          <a:bodyPr/>
          <a:lstStyle/>
          <a:p>
            <a:fld id="{08E05313-3F1D-4C52-91EC-48E5DB33EE2D}" type="slidenum">
              <a:rPr lang="en-CA" smtClean="0"/>
              <a:t>14</a:t>
            </a:fld>
            <a:endParaRPr lang="en-CA"/>
          </a:p>
        </p:txBody>
      </p:sp>
    </p:spTree>
    <p:extLst>
      <p:ext uri="{BB962C8B-B14F-4D97-AF65-F5344CB8AC3E}">
        <p14:creationId xmlns:p14="http://schemas.microsoft.com/office/powerpoint/2010/main" val="6779755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8E05313-3F1D-4C52-91EC-48E5DB33EE2D}" type="slidenum">
              <a:rPr lang="en-CA" smtClean="0"/>
              <a:t>15</a:t>
            </a:fld>
            <a:endParaRPr lang="en-CA"/>
          </a:p>
        </p:txBody>
      </p:sp>
    </p:spTree>
    <p:extLst>
      <p:ext uri="{BB962C8B-B14F-4D97-AF65-F5344CB8AC3E}">
        <p14:creationId xmlns:p14="http://schemas.microsoft.com/office/powerpoint/2010/main" val="3530397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Applying the exponential map, we define a new measure on G9 , technically called the pushforward measure, exp∗ (m) 10. However, G already comes equipped with another measure ν, not necessarily equal to exp∗ (m). Hence, if we consider a prior distribution that has a density on ν, in order to compute quantities such as the </a:t>
            </a:r>
            <a:r>
              <a:rPr lang="en-US" dirty="0" err="1"/>
              <a:t>Kullback-Leibler</a:t>
            </a:r>
            <a:r>
              <a:rPr lang="en-US" dirty="0"/>
              <a:t> divergence we also need exp∗ (m)  ν, meaning it has a density qˆ </a:t>
            </a:r>
            <a:r>
              <a:rPr lang="en-US" dirty="0" err="1"/>
              <a:t>w.r.t.</a:t>
            </a:r>
            <a:r>
              <a:rPr lang="en-US" dirty="0"/>
              <a:t> ν</a:t>
            </a:r>
          </a:p>
          <a:p>
            <a:endParaRPr lang="en-US" dirty="0"/>
          </a:p>
          <a:p>
            <a:r>
              <a:rPr lang="en-US" dirty="0"/>
              <a:t>In the case the exponential map is injective, it can easily be shown that the pushforward measure has a density on ν 11. However, that these requirements are not necessarily fulfilled can be best explained through a simple example:</a:t>
            </a:r>
            <a:endParaRPr lang="en-CA" dirty="0"/>
          </a:p>
        </p:txBody>
      </p:sp>
      <p:sp>
        <p:nvSpPr>
          <p:cNvPr id="4" name="Slide Number Placeholder 3"/>
          <p:cNvSpPr>
            <a:spLocks noGrp="1"/>
          </p:cNvSpPr>
          <p:nvPr>
            <p:ph type="sldNum" sz="quarter" idx="5"/>
          </p:nvPr>
        </p:nvSpPr>
        <p:spPr/>
        <p:txBody>
          <a:bodyPr/>
          <a:lstStyle/>
          <a:p>
            <a:fld id="{08E05313-3F1D-4C52-91EC-48E5DB33EE2D}" type="slidenum">
              <a:rPr lang="en-CA" smtClean="0"/>
              <a:t>16</a:t>
            </a:fld>
            <a:endParaRPr lang="en-CA"/>
          </a:p>
        </p:txBody>
      </p:sp>
    </p:spTree>
    <p:extLst>
      <p:ext uri="{BB962C8B-B14F-4D97-AF65-F5344CB8AC3E}">
        <p14:creationId xmlns:p14="http://schemas.microsoft.com/office/powerpoint/2010/main" val="28199371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f : R → R, </a:t>
            </a:r>
            <a:r>
              <a:rPr lang="en-US" dirty="0" err="1"/>
              <a:t>s.t.</a:t>
            </a:r>
            <a:r>
              <a:rPr lang="en-US" dirty="0"/>
              <a:t> f(x) = 1, ∀x ∈ R, this function is clearly differentiable (see Fig. 1(a)). If we take a measure m0 , with a Gaussian density, the pushforward of m0 by f is a Dirac delta, δ1, for which it no longer holds that f∗(m0 )  λ. Intuitively, this happens because f is not injective since all points x ∈ R are mapped to 1, such that all the mass of the pushforward measure is concentrated on a single point. </a:t>
            </a:r>
          </a:p>
          <a:p>
            <a:endParaRPr lang="en-US" dirty="0"/>
          </a:p>
          <a:p>
            <a:r>
              <a:rPr lang="en-US" dirty="0"/>
              <a:t>Yet, this does not mean that all non-injective mappings can not be used. Instead, consider g : R → R, </a:t>
            </a:r>
            <a:r>
              <a:rPr lang="en-US" dirty="0" err="1"/>
              <a:t>s.t.</a:t>
            </a:r>
            <a:r>
              <a:rPr lang="en-US" dirty="0"/>
              <a:t> g(x) = x 2 + c, ∀x ∈ R with c ∈ R a constant, and m0 as before (see Fig. 1(b)). Although g is clearly not injective, for the pushforward measure by g we still have g∗(m0 )  λ. </a:t>
            </a:r>
          </a:p>
          <a:p>
            <a:endParaRPr lang="en-US" dirty="0"/>
          </a:p>
          <a:p>
            <a:r>
              <a:rPr lang="en-US" dirty="0"/>
              <a:t>The key property here, is that it’s possible to partition the domain of g into the sets (−∞, 0) ∪ (0, ∞) ∪ {0}. For the first two, we can now apply the change of variable method on each, as g is injective when restricted to either. The zero set can be ignored, since it has Lebesgue measure 0.</a:t>
            </a:r>
          </a:p>
          <a:p>
            <a:endParaRPr lang="en-US" dirty="0"/>
          </a:p>
          <a:p>
            <a:r>
              <a:rPr lang="en-US" dirty="0" err="1"/>
              <a:t>Parition</a:t>
            </a:r>
            <a:r>
              <a:rPr lang="en-US" dirty="0"/>
              <a:t> idea can be generally extended for Lie groups, by proving that the Lie algebra domain can be partitioned in a set of measure zero and a countable union of open sets in which the exponential map is a diffeomorphism.</a:t>
            </a:r>
            <a:endParaRPr lang="en-CA" dirty="0"/>
          </a:p>
        </p:txBody>
      </p:sp>
      <p:sp>
        <p:nvSpPr>
          <p:cNvPr id="4" name="Slide Number Placeholder 3"/>
          <p:cNvSpPr>
            <a:spLocks noGrp="1"/>
          </p:cNvSpPr>
          <p:nvPr>
            <p:ph type="sldNum" sz="quarter" idx="5"/>
          </p:nvPr>
        </p:nvSpPr>
        <p:spPr/>
        <p:txBody>
          <a:bodyPr/>
          <a:lstStyle/>
          <a:p>
            <a:fld id="{08E05313-3F1D-4C52-91EC-48E5DB33EE2D}" type="slidenum">
              <a:rPr lang="en-CA" smtClean="0"/>
              <a:t>17</a:t>
            </a:fld>
            <a:endParaRPr lang="en-CA"/>
          </a:p>
        </p:txBody>
      </p:sp>
    </p:spTree>
    <p:extLst>
      <p:ext uri="{BB962C8B-B14F-4D97-AF65-F5344CB8AC3E}">
        <p14:creationId xmlns:p14="http://schemas.microsoft.com/office/powerpoint/2010/main" val="31423805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f : R → R, </a:t>
            </a:r>
            <a:r>
              <a:rPr lang="en-US" dirty="0" err="1"/>
              <a:t>s.t.</a:t>
            </a:r>
            <a:r>
              <a:rPr lang="en-US" dirty="0"/>
              <a:t> f(x) = 1, ∀x ∈ R, this function is clearly differentiable (see Fig. 1(a)). If we take a measure m0 , with a Gaussian density, the pushforward of m0 by f is a Dirac delta, δ1, for which it no longer holds that f∗(m0 )  λ. Intuitively, this happens because f is not injective since all points x ∈ R are mapped to 1, such that all the mass of the pushforward measure is concentrated on a single point. </a:t>
            </a:r>
          </a:p>
          <a:p>
            <a:endParaRPr lang="en-US" dirty="0"/>
          </a:p>
          <a:p>
            <a:r>
              <a:rPr lang="en-US" dirty="0"/>
              <a:t>Yet, this does not mean that all non-injective mappings can not be used. Instead, consider g : R → R, </a:t>
            </a:r>
            <a:r>
              <a:rPr lang="en-US" dirty="0" err="1"/>
              <a:t>s.t.</a:t>
            </a:r>
            <a:r>
              <a:rPr lang="en-US" dirty="0"/>
              <a:t> g(x) = x 2 + c, ∀x ∈ R with c ∈ R a constant, and m0 as before (see Fig. 1(b)). Although g is clearly not injective, for the pushforward measure by g we still have g∗(m0 )  λ. </a:t>
            </a:r>
          </a:p>
          <a:p>
            <a:endParaRPr lang="en-US" dirty="0"/>
          </a:p>
          <a:p>
            <a:r>
              <a:rPr lang="en-US" dirty="0"/>
              <a:t>The key property here, is that it’s possible to partition the domain of g into the sets (−∞, 0) ∪ (0, ∞) ∪ {0}. For the first two, we can now apply the change of variable method on each, as g is injective when restricted to either. The zero set can be ignored, since it has Lebesgue measure 0.</a:t>
            </a:r>
          </a:p>
          <a:p>
            <a:endParaRPr lang="en-US" dirty="0"/>
          </a:p>
          <a:p>
            <a:r>
              <a:rPr lang="en-US" dirty="0" err="1"/>
              <a:t>Parition</a:t>
            </a:r>
            <a:r>
              <a:rPr lang="en-US" dirty="0"/>
              <a:t> idea can be generally extended for Lie groups, by proving that the Lie algebra domain can be partitioned in a set of measure zero and a countable union of open sets in which the exponential map is a diffeomorphism.</a:t>
            </a:r>
          </a:p>
          <a:p>
            <a:endParaRPr lang="en-US" dirty="0"/>
          </a:p>
          <a:p>
            <a:r>
              <a:rPr lang="en-US" dirty="0"/>
              <a:t>Now we can actually compute the density of the pushforward measure!</a:t>
            </a:r>
            <a:endParaRPr lang="en-CA" dirty="0"/>
          </a:p>
        </p:txBody>
      </p:sp>
      <p:sp>
        <p:nvSpPr>
          <p:cNvPr id="4" name="Slide Number Placeholder 3"/>
          <p:cNvSpPr>
            <a:spLocks noGrp="1"/>
          </p:cNvSpPr>
          <p:nvPr>
            <p:ph type="sldNum" sz="quarter" idx="5"/>
          </p:nvPr>
        </p:nvSpPr>
        <p:spPr/>
        <p:txBody>
          <a:bodyPr/>
          <a:lstStyle/>
          <a:p>
            <a:fld id="{08E05313-3F1D-4C52-91EC-48E5DB33EE2D}" type="slidenum">
              <a:rPr lang="en-CA" smtClean="0"/>
              <a:t>18</a:t>
            </a:fld>
            <a:endParaRPr lang="en-CA"/>
          </a:p>
        </p:txBody>
      </p:sp>
    </p:spTree>
    <p:extLst>
      <p:ext uri="{BB962C8B-B14F-4D97-AF65-F5344CB8AC3E}">
        <p14:creationId xmlns:p14="http://schemas.microsoft.com/office/powerpoint/2010/main" val="1710709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change of volume is the determinant of the Jacobian. To compute it, we express the tangent space at the output in terms of the chosen basis of the Lie algebra. This is possible, since a basis for a Lie algebra provides a unique basis for the tangent space throughout G. This can be computed analytically for any x, since the exp map of matrix Lie groups is the matrix exponential, for which derivatives are computable. </a:t>
            </a:r>
          </a:p>
          <a:p>
            <a:endParaRPr lang="en-US" dirty="0"/>
          </a:p>
          <a:p>
            <a:r>
              <a:rPr lang="en-US" dirty="0"/>
              <a:t>Nevertheless a general expression of J(x) exists for any Lie Group and is given in terms of the complex eigenvalue spectrum </a:t>
            </a:r>
            <a:r>
              <a:rPr lang="en-US" dirty="0" err="1"/>
              <a:t>Sp</a:t>
            </a:r>
            <a:r>
              <a:rPr lang="en-US" dirty="0"/>
              <a:t>(·) of the adjoint representation of x, which is a linear map:</a:t>
            </a:r>
            <a:endParaRPr lang="en-CA" dirty="0"/>
          </a:p>
        </p:txBody>
      </p:sp>
      <p:sp>
        <p:nvSpPr>
          <p:cNvPr id="4" name="Slide Number Placeholder 3"/>
          <p:cNvSpPr>
            <a:spLocks noGrp="1"/>
          </p:cNvSpPr>
          <p:nvPr>
            <p:ph type="sldNum" sz="quarter" idx="5"/>
          </p:nvPr>
        </p:nvSpPr>
        <p:spPr/>
        <p:txBody>
          <a:bodyPr/>
          <a:lstStyle/>
          <a:p>
            <a:fld id="{08E05313-3F1D-4C52-91EC-48E5DB33EE2D}" type="slidenum">
              <a:rPr lang="en-CA" smtClean="0"/>
              <a:t>19</a:t>
            </a:fld>
            <a:endParaRPr lang="en-CA"/>
          </a:p>
        </p:txBody>
      </p:sp>
    </p:spTree>
    <p:extLst>
      <p:ext uri="{BB962C8B-B14F-4D97-AF65-F5344CB8AC3E}">
        <p14:creationId xmlns:p14="http://schemas.microsoft.com/office/powerpoint/2010/main" val="23107827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Density of pushforward of Normal distributions with zero mean and scale 0.5 and 2 to the Lie group SO(2). Following Equation 3, the density on the group in (b) and (e) at angle θ is simply the sum of the algebra density of the pre-images of θ. The circular representation in (c) and (f) illustrate the density q on the group by drawing a loop with radius 1 + q(θ), for angle θ.</a:t>
            </a:r>
            <a:endParaRPr lang="en-CA" dirty="0"/>
          </a:p>
        </p:txBody>
      </p:sp>
      <p:sp>
        <p:nvSpPr>
          <p:cNvPr id="4" name="Slide Number Placeholder 3"/>
          <p:cNvSpPr>
            <a:spLocks noGrp="1"/>
          </p:cNvSpPr>
          <p:nvPr>
            <p:ph type="sldNum" sz="quarter" idx="5"/>
          </p:nvPr>
        </p:nvSpPr>
        <p:spPr/>
        <p:txBody>
          <a:bodyPr/>
          <a:lstStyle/>
          <a:p>
            <a:fld id="{08E05313-3F1D-4C52-91EC-48E5DB33EE2D}" type="slidenum">
              <a:rPr lang="en-CA" smtClean="0"/>
              <a:t>20</a:t>
            </a:fld>
            <a:endParaRPr lang="en-CA"/>
          </a:p>
        </p:txBody>
      </p:sp>
    </p:spTree>
    <p:extLst>
      <p:ext uri="{BB962C8B-B14F-4D97-AF65-F5344CB8AC3E}">
        <p14:creationId xmlns:p14="http://schemas.microsoft.com/office/powerpoint/2010/main" val="28333237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x 3 matrices</a:t>
            </a:r>
          </a:p>
          <a:p>
            <a:r>
              <a:rPr lang="en-US" dirty="0"/>
              <a:t>What is the lie algebra?</a:t>
            </a:r>
            <a:endParaRPr lang="en-CA" dirty="0"/>
          </a:p>
        </p:txBody>
      </p:sp>
      <p:sp>
        <p:nvSpPr>
          <p:cNvPr id="4" name="Slide Number Placeholder 3"/>
          <p:cNvSpPr>
            <a:spLocks noGrp="1"/>
          </p:cNvSpPr>
          <p:nvPr>
            <p:ph type="sldNum" sz="quarter" idx="5"/>
          </p:nvPr>
        </p:nvSpPr>
        <p:spPr/>
        <p:txBody>
          <a:bodyPr/>
          <a:lstStyle/>
          <a:p>
            <a:fld id="{08E05313-3F1D-4C52-91EC-48E5DB33EE2D}" type="slidenum">
              <a:rPr lang="en-CA" smtClean="0"/>
              <a:t>21</a:t>
            </a:fld>
            <a:endParaRPr lang="en-CA"/>
          </a:p>
        </p:txBody>
      </p:sp>
    </p:spTree>
    <p:extLst>
      <p:ext uri="{BB962C8B-B14F-4D97-AF65-F5344CB8AC3E}">
        <p14:creationId xmlns:p14="http://schemas.microsoft.com/office/powerpoint/2010/main" val="364372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342900" algn="l" rtl="0">
              <a:spcBef>
                <a:spcPts val="1600"/>
              </a:spcBef>
              <a:spcAft>
                <a:spcPts val="0"/>
              </a:spcAft>
              <a:buSzPts val="1800"/>
              <a:buChar char="-"/>
            </a:pPr>
            <a:r>
              <a:rPr lang="en-US" dirty="0"/>
              <a:t>We want to:</a:t>
            </a:r>
          </a:p>
          <a:p>
            <a:pPr marL="914400" lvl="1" indent="-317500" algn="l" rtl="0">
              <a:spcBef>
                <a:spcPts val="0"/>
              </a:spcBef>
              <a:spcAft>
                <a:spcPts val="0"/>
              </a:spcAft>
              <a:buSzPts val="1400"/>
              <a:buChar char="-"/>
            </a:pPr>
            <a:r>
              <a:rPr lang="en-US" dirty="0"/>
              <a:t>Take unbiased, low variance gradients with respect to the distribution’s parameters </a:t>
            </a:r>
          </a:p>
          <a:p>
            <a:pPr marL="457200" lvl="0" indent="-342900" algn="l" rtl="0">
              <a:spcBef>
                <a:spcPts val="0"/>
              </a:spcBef>
              <a:spcAft>
                <a:spcPts val="0"/>
              </a:spcAft>
              <a:buSzPts val="1800"/>
              <a:buChar char="-"/>
            </a:pPr>
            <a:r>
              <a:rPr lang="en-US" dirty="0"/>
              <a:t>We need to be able to:</a:t>
            </a:r>
          </a:p>
          <a:p>
            <a:pPr marL="914400" lvl="1" indent="-317500" algn="l" rtl="0">
              <a:spcBef>
                <a:spcPts val="0"/>
              </a:spcBef>
              <a:spcAft>
                <a:spcPts val="0"/>
              </a:spcAft>
              <a:buSzPts val="1400"/>
              <a:buChar char="-"/>
            </a:pPr>
            <a:r>
              <a:rPr lang="en-US" dirty="0"/>
              <a:t>Take samples of the distribution by first sampling a simple distribution independent on the parameters  and then transforming it into the target distribution </a:t>
            </a:r>
          </a:p>
          <a:p>
            <a:pPr marL="914400" lvl="1" indent="-317500" algn="l" rtl="0">
              <a:spcBef>
                <a:spcPts val="0"/>
              </a:spcBef>
              <a:spcAft>
                <a:spcPts val="0"/>
              </a:spcAft>
              <a:buSzPts val="1400"/>
              <a:buChar char="-"/>
            </a:pPr>
            <a:r>
              <a:rPr lang="en-US" dirty="0"/>
              <a:t>Compute the density (often useful for computing KL using MC estimates)</a:t>
            </a:r>
          </a:p>
          <a:p>
            <a:endParaRPr lang="en-CA" dirty="0"/>
          </a:p>
        </p:txBody>
      </p:sp>
      <p:sp>
        <p:nvSpPr>
          <p:cNvPr id="4" name="Slide Number Placeholder 3"/>
          <p:cNvSpPr>
            <a:spLocks noGrp="1"/>
          </p:cNvSpPr>
          <p:nvPr>
            <p:ph type="sldNum" sz="quarter" idx="5"/>
          </p:nvPr>
        </p:nvSpPr>
        <p:spPr/>
        <p:txBody>
          <a:bodyPr/>
          <a:lstStyle/>
          <a:p>
            <a:fld id="{08E05313-3F1D-4C52-91EC-48E5DB33EE2D}" type="slidenum">
              <a:rPr lang="en-CA" smtClean="0"/>
              <a:t>3</a:t>
            </a:fld>
            <a:endParaRPr lang="en-CA"/>
          </a:p>
        </p:txBody>
      </p:sp>
    </p:spTree>
    <p:extLst>
      <p:ext uri="{BB962C8B-B14F-4D97-AF65-F5344CB8AC3E}">
        <p14:creationId xmlns:p14="http://schemas.microsoft.com/office/powerpoint/2010/main" val="1336828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8E05313-3F1D-4C52-91EC-48E5DB33EE2D}" type="slidenum">
              <a:rPr lang="en-CA" smtClean="0"/>
              <a:t>22</a:t>
            </a:fld>
            <a:endParaRPr lang="en-CA"/>
          </a:p>
        </p:txBody>
      </p:sp>
    </p:spTree>
    <p:extLst>
      <p:ext uri="{BB962C8B-B14F-4D97-AF65-F5344CB8AC3E}">
        <p14:creationId xmlns:p14="http://schemas.microsoft.com/office/powerpoint/2010/main" val="31868578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8E05313-3F1D-4C52-91EC-48E5DB33EE2D}" type="slidenum">
              <a:rPr lang="en-CA" smtClean="0"/>
              <a:t>23</a:t>
            </a:fld>
            <a:endParaRPr lang="en-CA"/>
          </a:p>
        </p:txBody>
      </p:sp>
    </p:spTree>
    <p:extLst>
      <p:ext uri="{BB962C8B-B14F-4D97-AF65-F5344CB8AC3E}">
        <p14:creationId xmlns:p14="http://schemas.microsoft.com/office/powerpoint/2010/main" val="1159745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experiment we estimate the SO(3) group actions that leave a symmetrical object invariant. This highlights how our method can be used in probabilistic generative models and unsupervised learning tasks. We have a generative model p(</a:t>
            </a:r>
            <a:r>
              <a:rPr lang="en-US" dirty="0" err="1"/>
              <a:t>x|g</a:t>
            </a:r>
            <a:r>
              <a:rPr lang="en-US" dirty="0"/>
              <a:t>) and a uniform prior over the latent variable g. Using Variational Inference we optimize the Evidence Lower Bound to infer an approximate posterior q(</a:t>
            </a:r>
            <a:r>
              <a:rPr lang="en-US" dirty="0" err="1"/>
              <a:t>g|x</a:t>
            </a:r>
            <a:r>
              <a:rPr lang="en-US" dirty="0"/>
              <a:t>) modeled with LI-Flow.</a:t>
            </a:r>
          </a:p>
          <a:p>
            <a:endParaRPr lang="en-US" dirty="0"/>
          </a:p>
          <a:p>
            <a:r>
              <a:rPr lang="en-US" dirty="0"/>
              <a:t>Results are shown in Fig. 5.1 and compared to Markov Chain Monte Carlo samples. We observe the symmetries are correctly inferred</a:t>
            </a:r>
            <a:endParaRPr lang="en-CA" dirty="0"/>
          </a:p>
          <a:p>
            <a:endParaRPr lang="en-CA" dirty="0"/>
          </a:p>
        </p:txBody>
      </p:sp>
      <p:sp>
        <p:nvSpPr>
          <p:cNvPr id="4" name="Slide Number Placeholder 3"/>
          <p:cNvSpPr>
            <a:spLocks noGrp="1"/>
          </p:cNvSpPr>
          <p:nvPr>
            <p:ph type="sldNum" sz="quarter" idx="5"/>
          </p:nvPr>
        </p:nvSpPr>
        <p:spPr/>
        <p:txBody>
          <a:bodyPr/>
          <a:lstStyle/>
          <a:p>
            <a:fld id="{08E05313-3F1D-4C52-91EC-48E5DB33EE2D}" type="slidenum">
              <a:rPr lang="en-CA" smtClean="0"/>
              <a:t>26</a:t>
            </a:fld>
            <a:endParaRPr lang="en-CA"/>
          </a:p>
        </p:txBody>
      </p:sp>
    </p:spTree>
    <p:extLst>
      <p:ext uri="{BB962C8B-B14F-4D97-AF65-F5344CB8AC3E}">
        <p14:creationId xmlns:p14="http://schemas.microsoft.com/office/powerpoint/2010/main" val="5773352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experiment we estimate the SO(3) group actions that leave a symmetrical object invariant. This highlights how our method can be used in probabilistic generative models and unsupervised learning tasks. We have a generative model p(</a:t>
            </a:r>
            <a:r>
              <a:rPr lang="en-US" dirty="0" err="1"/>
              <a:t>x|g</a:t>
            </a:r>
            <a:r>
              <a:rPr lang="en-US" dirty="0"/>
              <a:t>) and a uniform prior over the latent variable g. Using Variational Inference we optimize the Evidence Lower Bound to infer an approximate posterior q(</a:t>
            </a:r>
            <a:r>
              <a:rPr lang="en-US" dirty="0" err="1"/>
              <a:t>g|x</a:t>
            </a:r>
            <a:r>
              <a:rPr lang="en-US" dirty="0"/>
              <a:t>) modeled with LI-Flow.</a:t>
            </a:r>
          </a:p>
          <a:p>
            <a:endParaRPr lang="en-US" dirty="0"/>
          </a:p>
          <a:p>
            <a:r>
              <a:rPr lang="en-US" dirty="0"/>
              <a:t>Results are shown in Fig. 5.1 and compared to Markov Chain Monte Carlo samples. We observe the symmetries are correctly inferred</a:t>
            </a:r>
            <a:endParaRPr lang="en-CA" dirty="0"/>
          </a:p>
        </p:txBody>
      </p:sp>
      <p:sp>
        <p:nvSpPr>
          <p:cNvPr id="4" name="Slide Number Placeholder 3"/>
          <p:cNvSpPr>
            <a:spLocks noGrp="1"/>
          </p:cNvSpPr>
          <p:nvPr>
            <p:ph type="sldNum" sz="quarter" idx="5"/>
          </p:nvPr>
        </p:nvSpPr>
        <p:spPr/>
        <p:txBody>
          <a:bodyPr/>
          <a:lstStyle/>
          <a:p>
            <a:fld id="{08E05313-3F1D-4C52-91EC-48E5DB33EE2D}" type="slidenum">
              <a:rPr lang="en-CA" smtClean="0"/>
              <a:t>27</a:t>
            </a:fld>
            <a:endParaRPr lang="en-CA"/>
          </a:p>
        </p:txBody>
      </p:sp>
    </p:spTree>
    <p:extLst>
      <p:ext uri="{BB962C8B-B14F-4D97-AF65-F5344CB8AC3E}">
        <p14:creationId xmlns:p14="http://schemas.microsoft.com/office/powerpoint/2010/main" val="17759377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Setup We generate a random vector x0 that has a linear Lie group action. Then we create a random variable g ∈ G uniformly distributed representing the pose and a noisy version g 0 = exp()g with  ∼ (0, 0.01). We observe x 0 = g 0 (x0) and need to predict g. This corresponds to having noisy observations of an object x from different poses and needing to estimate the pose p(</a:t>
            </a:r>
            <a:r>
              <a:rPr lang="en-US" dirty="0" err="1"/>
              <a:t>g|x</a:t>
            </a:r>
            <a:r>
              <a:rPr lang="en-US" dirty="0"/>
              <a:t> 0 ). When the object is symmetrical, that is a subgroup D ⊂ G exists such that d(x0) = x0 for all d ∈ D, p(</a:t>
            </a:r>
            <a:r>
              <a:rPr lang="en-US" dirty="0" err="1"/>
              <a:t>g|x</a:t>
            </a:r>
            <a:r>
              <a:rPr lang="en-US" dirty="0"/>
              <a:t> 0 ) should have modes corresponding to the values in D. </a:t>
            </a:r>
          </a:p>
          <a:p>
            <a:endParaRPr lang="en-US" dirty="0"/>
          </a:p>
          <a:p>
            <a:r>
              <a:rPr lang="en-US" dirty="0"/>
              <a:t>Results This is evaluated on SO(3). The object x0 is taken to an element of the representation space of SO(3), as in (</a:t>
            </a:r>
            <a:r>
              <a:rPr lang="en-US" dirty="0" err="1"/>
              <a:t>Falorsi</a:t>
            </a:r>
            <a:r>
              <a:rPr lang="en-US" dirty="0"/>
              <a:t> et al., 2018). It is made symmetric by taking the average of {d(x0)|d ∈ D}. D is taken to be the cyclic group of order 3 corresponding to rotations of 2π/3 along one axis. The results show in Figure 5.2 reveal that the LI Flow successfully learns complicated conditional distributions.</a:t>
            </a:r>
            <a:endParaRPr lang="en-CA" dirty="0"/>
          </a:p>
        </p:txBody>
      </p:sp>
      <p:sp>
        <p:nvSpPr>
          <p:cNvPr id="4" name="Slide Number Placeholder 3"/>
          <p:cNvSpPr>
            <a:spLocks noGrp="1"/>
          </p:cNvSpPr>
          <p:nvPr>
            <p:ph type="sldNum" sz="quarter" idx="5"/>
          </p:nvPr>
        </p:nvSpPr>
        <p:spPr/>
        <p:txBody>
          <a:bodyPr/>
          <a:lstStyle/>
          <a:p>
            <a:fld id="{08E05313-3F1D-4C52-91EC-48E5DB33EE2D}" type="slidenum">
              <a:rPr lang="en-CA" smtClean="0"/>
              <a:t>28</a:t>
            </a:fld>
            <a:endParaRPr lang="en-CA"/>
          </a:p>
        </p:txBody>
      </p:sp>
    </p:spTree>
    <p:extLst>
      <p:ext uri="{BB962C8B-B14F-4D97-AF65-F5344CB8AC3E}">
        <p14:creationId xmlns:p14="http://schemas.microsoft.com/office/powerpoint/2010/main" val="39598288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Setup We generate a random vector x0 that has a linear Lie group action. Then we create a random variable g ∈ G uniformly distributed representing the pose and a noisy version g 0 = exp()g with  ∼ (0, 0.01). We observe x 0 = g 0 (x0) and need to predict g. This corresponds to having noisy observations of an object x from different poses and needing to estimate the pose p(</a:t>
            </a:r>
            <a:r>
              <a:rPr lang="en-US" dirty="0" err="1"/>
              <a:t>g|x</a:t>
            </a:r>
            <a:r>
              <a:rPr lang="en-US" dirty="0"/>
              <a:t> 0 ). When the object is symmetrical, that is a subgroup D ⊂ G exists such that d(x0) = x0 for all d ∈ D, p(</a:t>
            </a:r>
            <a:r>
              <a:rPr lang="en-US" dirty="0" err="1"/>
              <a:t>g|x</a:t>
            </a:r>
            <a:r>
              <a:rPr lang="en-US" dirty="0"/>
              <a:t> 0 ) should have modes corresponding to the values in D. </a:t>
            </a:r>
          </a:p>
          <a:p>
            <a:endParaRPr lang="en-US" dirty="0"/>
          </a:p>
          <a:p>
            <a:r>
              <a:rPr lang="en-US" dirty="0"/>
              <a:t>Results This is evaluated on SO(3). The object x0 is taken to an element of the representation space of SO(3), as in (</a:t>
            </a:r>
            <a:r>
              <a:rPr lang="en-US" dirty="0" err="1"/>
              <a:t>Falorsi</a:t>
            </a:r>
            <a:r>
              <a:rPr lang="en-US" dirty="0"/>
              <a:t> et al., 2018). It is made symmetric by taking the average of {d(x0)|d ∈ D}. D is taken to be the cyclic group of order 3 corresponding to rotations of 2π/3 along one axis. The results show in Figure 5.2 reveal that the LI Flow successfully learns complicated conditional distributions.</a:t>
            </a:r>
            <a:endParaRPr lang="en-CA" dirty="0"/>
          </a:p>
          <a:p>
            <a:endParaRPr lang="en-CA" dirty="0"/>
          </a:p>
        </p:txBody>
      </p:sp>
      <p:sp>
        <p:nvSpPr>
          <p:cNvPr id="4" name="Slide Number Placeholder 3"/>
          <p:cNvSpPr>
            <a:spLocks noGrp="1"/>
          </p:cNvSpPr>
          <p:nvPr>
            <p:ph type="sldNum" sz="quarter" idx="5"/>
          </p:nvPr>
        </p:nvSpPr>
        <p:spPr/>
        <p:txBody>
          <a:bodyPr/>
          <a:lstStyle/>
          <a:p>
            <a:fld id="{08E05313-3F1D-4C52-91EC-48E5DB33EE2D}" type="slidenum">
              <a:rPr lang="en-CA" smtClean="0"/>
              <a:t>29</a:t>
            </a:fld>
            <a:endParaRPr lang="en-CA"/>
          </a:p>
        </p:txBody>
      </p:sp>
    </p:spTree>
    <p:extLst>
      <p:ext uri="{BB962C8B-B14F-4D97-AF65-F5344CB8AC3E}">
        <p14:creationId xmlns:p14="http://schemas.microsoft.com/office/powerpoint/2010/main" val="1149423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8E05313-3F1D-4C52-91EC-48E5DB33EE2D}" type="slidenum">
              <a:rPr lang="en-CA" smtClean="0"/>
              <a:t>4</a:t>
            </a:fld>
            <a:endParaRPr lang="en-CA"/>
          </a:p>
        </p:txBody>
      </p:sp>
    </p:spTree>
    <p:extLst>
      <p:ext uri="{BB962C8B-B14F-4D97-AF65-F5344CB8AC3E}">
        <p14:creationId xmlns:p14="http://schemas.microsoft.com/office/powerpoint/2010/main" val="1637602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fundamental building block in many subbranches of Physics (Standard Model), Mathematics (Langdon Program), Control Theory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1: estimate position and orientation of a Drone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3: maximum entropy reinforcement learning on a Robotic Arm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CA" dirty="0"/>
          </a:p>
        </p:txBody>
      </p:sp>
      <p:sp>
        <p:nvSpPr>
          <p:cNvPr id="4" name="Slide Number Placeholder 3"/>
          <p:cNvSpPr>
            <a:spLocks noGrp="1"/>
          </p:cNvSpPr>
          <p:nvPr>
            <p:ph type="sldNum" sz="quarter" idx="5"/>
          </p:nvPr>
        </p:nvSpPr>
        <p:spPr/>
        <p:txBody>
          <a:bodyPr/>
          <a:lstStyle/>
          <a:p>
            <a:fld id="{08E05313-3F1D-4C52-91EC-48E5DB33EE2D}" type="slidenum">
              <a:rPr lang="en-CA" smtClean="0"/>
              <a:t>5</a:t>
            </a:fld>
            <a:endParaRPr lang="en-CA"/>
          </a:p>
        </p:txBody>
      </p:sp>
    </p:spTree>
    <p:extLst>
      <p:ext uri="{BB962C8B-B14F-4D97-AF65-F5344CB8AC3E}">
        <p14:creationId xmlns:p14="http://schemas.microsoft.com/office/powerpoint/2010/main" val="1788021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fundamental building block in many subbranches of Physics (Standard Model), Mathematics (Langdon Program), Control Theory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1: estimate position and orientation of a Drone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3: maximum entropy reinforcement learning on a Robotic Arm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CA" dirty="0"/>
          </a:p>
        </p:txBody>
      </p:sp>
      <p:sp>
        <p:nvSpPr>
          <p:cNvPr id="4" name="Slide Number Placeholder 3"/>
          <p:cNvSpPr>
            <a:spLocks noGrp="1"/>
          </p:cNvSpPr>
          <p:nvPr>
            <p:ph type="sldNum" sz="quarter" idx="5"/>
          </p:nvPr>
        </p:nvSpPr>
        <p:spPr/>
        <p:txBody>
          <a:bodyPr/>
          <a:lstStyle/>
          <a:p>
            <a:fld id="{08E05313-3F1D-4C52-91EC-48E5DB33EE2D}" type="slidenum">
              <a:rPr lang="en-CA" smtClean="0"/>
              <a:t>6</a:t>
            </a:fld>
            <a:endParaRPr lang="en-CA"/>
          </a:p>
        </p:txBody>
      </p:sp>
    </p:spTree>
    <p:extLst>
      <p:ext uri="{BB962C8B-B14F-4D97-AF65-F5344CB8AC3E}">
        <p14:creationId xmlns:p14="http://schemas.microsoft.com/office/powerpoint/2010/main" val="762483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set and an operation that combines any two elements of the set to produce a third element of the set, in such a way that the operation is associative, an identity element exists and every element has an inverse</a:t>
            </a:r>
          </a:p>
          <a:p>
            <a:endParaRPr lang="en-CA" dirty="0"/>
          </a:p>
        </p:txBody>
      </p:sp>
      <p:sp>
        <p:nvSpPr>
          <p:cNvPr id="4" name="Slide Number Placeholder 3"/>
          <p:cNvSpPr>
            <a:spLocks noGrp="1"/>
          </p:cNvSpPr>
          <p:nvPr>
            <p:ph type="sldNum" sz="quarter" idx="5"/>
          </p:nvPr>
        </p:nvSpPr>
        <p:spPr/>
        <p:txBody>
          <a:bodyPr/>
          <a:lstStyle/>
          <a:p>
            <a:fld id="{08E05313-3F1D-4C52-91EC-48E5DB33EE2D}" type="slidenum">
              <a:rPr lang="en-CA" smtClean="0"/>
              <a:t>8</a:t>
            </a:fld>
            <a:endParaRPr lang="en-CA"/>
          </a:p>
        </p:txBody>
      </p:sp>
    </p:spTree>
    <p:extLst>
      <p:ext uri="{BB962C8B-B14F-4D97-AF65-F5344CB8AC3E}">
        <p14:creationId xmlns:p14="http://schemas.microsoft.com/office/powerpoint/2010/main" val="601228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Lie Algebra, g: The Lie algebra g of a N dimensional Lie group is its tangent space at the identity, which is a vector space of N dimensions. We can see the algebra elements as infinitesimal generators, from which all other elements in the group can be created. For matrix Lie groups we can represent vectors v in the tangent space as matrices v×.</a:t>
            </a:r>
            <a:endParaRPr lang="en-CA" dirty="0"/>
          </a:p>
        </p:txBody>
      </p:sp>
      <p:sp>
        <p:nvSpPr>
          <p:cNvPr id="4" name="Slide Number Placeholder 3"/>
          <p:cNvSpPr>
            <a:spLocks noGrp="1"/>
          </p:cNvSpPr>
          <p:nvPr>
            <p:ph type="sldNum" sz="quarter" idx="5"/>
          </p:nvPr>
        </p:nvSpPr>
        <p:spPr/>
        <p:txBody>
          <a:bodyPr/>
          <a:lstStyle/>
          <a:p>
            <a:fld id="{08E05313-3F1D-4C52-91EC-48E5DB33EE2D}" type="slidenum">
              <a:rPr lang="en-CA" smtClean="0"/>
              <a:t>9</a:t>
            </a:fld>
            <a:endParaRPr lang="en-CA"/>
          </a:p>
        </p:txBody>
      </p:sp>
    </p:spTree>
    <p:extLst>
      <p:ext uri="{BB962C8B-B14F-4D97-AF65-F5344CB8AC3E}">
        <p14:creationId xmlns:p14="http://schemas.microsoft.com/office/powerpoint/2010/main" val="144940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Exponential Map, exp(·): The structure of the algebra creates a map from an element of the algebra to a vector field on the group manifold. This gives rise to the exponential map, exp : g → G which maps an algebra element to the group element at unit length from the identity along the flow of the vector field. The zero vector is thus mapped to the identity. For compact connected Lie groups, such as SO(3), the exponential map is surjective. Often, the map is not injective, so the inverse, the log map, is multi-valued. </a:t>
            </a:r>
          </a:p>
          <a:p>
            <a:endParaRPr lang="en-US" dirty="0"/>
          </a:p>
          <a:p>
            <a:r>
              <a:rPr lang="en-US" dirty="0"/>
              <a:t>The exponential map of matrix Lie groups is the matrix exponential. </a:t>
            </a:r>
            <a:endParaRPr lang="en-CA" dirty="0"/>
          </a:p>
        </p:txBody>
      </p:sp>
      <p:sp>
        <p:nvSpPr>
          <p:cNvPr id="4" name="Slide Number Placeholder 3"/>
          <p:cNvSpPr>
            <a:spLocks noGrp="1"/>
          </p:cNvSpPr>
          <p:nvPr>
            <p:ph type="sldNum" sz="quarter" idx="5"/>
          </p:nvPr>
        </p:nvSpPr>
        <p:spPr/>
        <p:txBody>
          <a:bodyPr/>
          <a:lstStyle/>
          <a:p>
            <a:fld id="{08E05313-3F1D-4C52-91EC-48E5DB33EE2D}" type="slidenum">
              <a:rPr lang="en-CA" smtClean="0"/>
              <a:t>10</a:t>
            </a:fld>
            <a:endParaRPr lang="en-CA"/>
          </a:p>
        </p:txBody>
      </p:sp>
    </p:spTree>
    <p:extLst>
      <p:ext uri="{BB962C8B-B14F-4D97-AF65-F5344CB8AC3E}">
        <p14:creationId xmlns:p14="http://schemas.microsoft.com/office/powerpoint/2010/main" val="3784053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Lie algebra equipped with a bracket, which is </a:t>
            </a:r>
            <a:r>
              <a:rPr lang="en-US" dirty="0" err="1"/>
              <a:t>bilieanr</a:t>
            </a:r>
            <a:endParaRPr lang="en-CA" dirty="0"/>
          </a:p>
        </p:txBody>
      </p:sp>
      <p:sp>
        <p:nvSpPr>
          <p:cNvPr id="4" name="Slide Number Placeholder 3"/>
          <p:cNvSpPr>
            <a:spLocks noGrp="1"/>
          </p:cNvSpPr>
          <p:nvPr>
            <p:ph type="sldNum" sz="quarter" idx="5"/>
          </p:nvPr>
        </p:nvSpPr>
        <p:spPr/>
        <p:txBody>
          <a:bodyPr/>
          <a:lstStyle/>
          <a:p>
            <a:fld id="{08E05313-3F1D-4C52-91EC-48E5DB33EE2D}" type="slidenum">
              <a:rPr lang="en-CA" smtClean="0"/>
              <a:t>11</a:t>
            </a:fld>
            <a:endParaRPr lang="en-CA"/>
          </a:p>
        </p:txBody>
      </p:sp>
    </p:spTree>
    <p:extLst>
      <p:ext uri="{BB962C8B-B14F-4D97-AF65-F5344CB8AC3E}">
        <p14:creationId xmlns:p14="http://schemas.microsoft.com/office/powerpoint/2010/main" val="2041411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EA093-2BBB-1168-CB92-65137DB3716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1B6EA871-1FE3-53F9-52E0-B1987E5E94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B152DA1D-CA5F-9ECA-AD23-A1947EC1484B}"/>
              </a:ext>
            </a:extLst>
          </p:cNvPr>
          <p:cNvSpPr>
            <a:spLocks noGrp="1"/>
          </p:cNvSpPr>
          <p:nvPr>
            <p:ph type="dt" sz="half" idx="10"/>
          </p:nvPr>
        </p:nvSpPr>
        <p:spPr/>
        <p:txBody>
          <a:bodyPr/>
          <a:lstStyle/>
          <a:p>
            <a:fld id="{B61BEF0D-F0BB-DE4B-95CE-6DB70DBA9567}" type="datetimeFigureOut">
              <a:rPr lang="en-US" smtClean="0"/>
              <a:pPr/>
              <a:t>9/30/2022</a:t>
            </a:fld>
            <a:endParaRPr lang="en-US" dirty="0"/>
          </a:p>
        </p:txBody>
      </p:sp>
      <p:sp>
        <p:nvSpPr>
          <p:cNvPr id="5" name="Footer Placeholder 4">
            <a:extLst>
              <a:ext uri="{FF2B5EF4-FFF2-40B4-BE49-F238E27FC236}">
                <a16:creationId xmlns:a16="http://schemas.microsoft.com/office/drawing/2014/main" id="{BB6B1613-4DBE-8AA0-E1AD-6E812D89AC3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87939D0-CE54-E964-CD29-2BD737C17E63}"/>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938705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F0B6B-D3F7-F08F-4C86-34FCA85DEBA6}"/>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9D32F994-7BFC-6BAA-BEE0-D19BC6791C7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F12CC23-176A-7F28-0D87-5836CB35C9AE}"/>
              </a:ext>
            </a:extLst>
          </p:cNvPr>
          <p:cNvSpPr>
            <a:spLocks noGrp="1"/>
          </p:cNvSpPr>
          <p:nvPr>
            <p:ph type="dt" sz="half" idx="10"/>
          </p:nvPr>
        </p:nvSpPr>
        <p:spPr/>
        <p:txBody>
          <a:bodyPr/>
          <a:lstStyle/>
          <a:p>
            <a:fld id="{B61BEF0D-F0BB-DE4B-95CE-6DB70DBA9567}" type="datetimeFigureOut">
              <a:rPr lang="en-US" smtClean="0"/>
              <a:pPr/>
              <a:t>9/30/2022</a:t>
            </a:fld>
            <a:endParaRPr lang="en-US" dirty="0"/>
          </a:p>
        </p:txBody>
      </p:sp>
      <p:sp>
        <p:nvSpPr>
          <p:cNvPr id="5" name="Footer Placeholder 4">
            <a:extLst>
              <a:ext uri="{FF2B5EF4-FFF2-40B4-BE49-F238E27FC236}">
                <a16:creationId xmlns:a16="http://schemas.microsoft.com/office/drawing/2014/main" id="{6192EA1B-5468-CAB7-97C5-735CF06BBEF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3A22B3B-0142-9784-FB68-DA197E6F22C3}"/>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670941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D93BFF-59EC-DB3F-9C9A-274B768F8EE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08A13E7-6C55-2E10-DDC0-5E7113E2523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643C45E-D7CC-74A9-DDA7-712288C4BEEB}"/>
              </a:ext>
            </a:extLst>
          </p:cNvPr>
          <p:cNvSpPr>
            <a:spLocks noGrp="1"/>
          </p:cNvSpPr>
          <p:nvPr>
            <p:ph type="dt" sz="half" idx="10"/>
          </p:nvPr>
        </p:nvSpPr>
        <p:spPr/>
        <p:txBody>
          <a:bodyPr/>
          <a:lstStyle/>
          <a:p>
            <a:fld id="{B61BEF0D-F0BB-DE4B-95CE-6DB70DBA9567}" type="datetimeFigureOut">
              <a:rPr lang="en-US" smtClean="0"/>
              <a:pPr/>
              <a:t>9/30/2022</a:t>
            </a:fld>
            <a:endParaRPr lang="en-US" dirty="0"/>
          </a:p>
        </p:txBody>
      </p:sp>
      <p:sp>
        <p:nvSpPr>
          <p:cNvPr id="5" name="Footer Placeholder 4">
            <a:extLst>
              <a:ext uri="{FF2B5EF4-FFF2-40B4-BE49-F238E27FC236}">
                <a16:creationId xmlns:a16="http://schemas.microsoft.com/office/drawing/2014/main" id="{625EF20A-9C17-AC9C-D9AD-844571722D9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8A42E5-87BE-FC2E-0777-5DEDED1A3198}"/>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63024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98174-15E7-7792-7A52-2C63B2AFD3A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FE436D13-1F59-8348-C808-FE3D0A7228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14F6EB5-7EC0-FDFA-81CA-73B330A9A8E4}"/>
              </a:ext>
            </a:extLst>
          </p:cNvPr>
          <p:cNvSpPr>
            <a:spLocks noGrp="1"/>
          </p:cNvSpPr>
          <p:nvPr>
            <p:ph type="dt" sz="half" idx="10"/>
          </p:nvPr>
        </p:nvSpPr>
        <p:spPr/>
        <p:txBody>
          <a:bodyPr/>
          <a:lstStyle/>
          <a:p>
            <a:fld id="{B61BEF0D-F0BB-DE4B-95CE-6DB70DBA9567}" type="datetimeFigureOut">
              <a:rPr lang="en-US" smtClean="0"/>
              <a:pPr/>
              <a:t>9/30/2022</a:t>
            </a:fld>
            <a:endParaRPr lang="en-US" dirty="0"/>
          </a:p>
        </p:txBody>
      </p:sp>
      <p:sp>
        <p:nvSpPr>
          <p:cNvPr id="5" name="Footer Placeholder 4">
            <a:extLst>
              <a:ext uri="{FF2B5EF4-FFF2-40B4-BE49-F238E27FC236}">
                <a16:creationId xmlns:a16="http://schemas.microsoft.com/office/drawing/2014/main" id="{304E1779-FAC1-9A4C-23C5-FCCF928C114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9242F7A-B7D1-A72F-F63C-23A2AFCFF0D4}"/>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54276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100EE-D295-0446-39FF-0CFAC95B0B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970D6313-78F9-8C98-9AA9-4EA7FC8CD4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E75158-456C-B2F4-BFA8-CAC0BA0E8188}"/>
              </a:ext>
            </a:extLst>
          </p:cNvPr>
          <p:cNvSpPr>
            <a:spLocks noGrp="1"/>
          </p:cNvSpPr>
          <p:nvPr>
            <p:ph type="dt" sz="half" idx="10"/>
          </p:nvPr>
        </p:nvSpPr>
        <p:spPr/>
        <p:txBody>
          <a:bodyPr/>
          <a:lstStyle/>
          <a:p>
            <a:fld id="{B61BEF0D-F0BB-DE4B-95CE-6DB70DBA9567}" type="datetimeFigureOut">
              <a:rPr lang="en-US" smtClean="0"/>
              <a:pPr/>
              <a:t>9/30/2022</a:t>
            </a:fld>
            <a:endParaRPr lang="en-US" dirty="0"/>
          </a:p>
        </p:txBody>
      </p:sp>
      <p:sp>
        <p:nvSpPr>
          <p:cNvPr id="5" name="Footer Placeholder 4">
            <a:extLst>
              <a:ext uri="{FF2B5EF4-FFF2-40B4-BE49-F238E27FC236}">
                <a16:creationId xmlns:a16="http://schemas.microsoft.com/office/drawing/2014/main" id="{CB1191DA-390E-1D6E-06E0-F79330283E6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548CD37-8BDC-460A-165D-13A76A98038A}"/>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38607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0D107-844C-07D3-1748-7073A38F708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F2CF9799-EC10-1D52-E334-4AEF6D8DA11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CAB0B473-606B-8A27-E09D-99F5ADF63C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B3CFFEC9-39B2-948B-9A9B-A627A3159477}"/>
              </a:ext>
            </a:extLst>
          </p:cNvPr>
          <p:cNvSpPr>
            <a:spLocks noGrp="1"/>
          </p:cNvSpPr>
          <p:nvPr>
            <p:ph type="dt" sz="half" idx="10"/>
          </p:nvPr>
        </p:nvSpPr>
        <p:spPr/>
        <p:txBody>
          <a:bodyPr/>
          <a:lstStyle/>
          <a:p>
            <a:fld id="{B61BEF0D-F0BB-DE4B-95CE-6DB70DBA9567}" type="datetimeFigureOut">
              <a:rPr lang="en-US" smtClean="0"/>
              <a:pPr/>
              <a:t>9/30/2022</a:t>
            </a:fld>
            <a:endParaRPr lang="en-US" dirty="0"/>
          </a:p>
        </p:txBody>
      </p:sp>
      <p:sp>
        <p:nvSpPr>
          <p:cNvPr id="6" name="Footer Placeholder 5">
            <a:extLst>
              <a:ext uri="{FF2B5EF4-FFF2-40B4-BE49-F238E27FC236}">
                <a16:creationId xmlns:a16="http://schemas.microsoft.com/office/drawing/2014/main" id="{020E7B2E-5682-12D1-E7DB-43366C5FC7E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190837F-B3FA-6B9B-131F-8D838EC021DB}"/>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58371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7A547-47C6-90F2-94DB-86BC6A6FD505}"/>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70316E0C-EED0-7275-9D51-FF3D90BA32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6CAF43-6D00-09FA-28B7-43F129003A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366D00D7-2B75-513E-D225-14D45EEA95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120204-9F46-CD3D-ACEC-3480012F11E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7A1ADB2E-9A72-DF3B-F84F-3AF9B5A94B96}"/>
              </a:ext>
            </a:extLst>
          </p:cNvPr>
          <p:cNvSpPr>
            <a:spLocks noGrp="1"/>
          </p:cNvSpPr>
          <p:nvPr>
            <p:ph type="dt" sz="half" idx="10"/>
          </p:nvPr>
        </p:nvSpPr>
        <p:spPr/>
        <p:txBody>
          <a:bodyPr/>
          <a:lstStyle/>
          <a:p>
            <a:fld id="{B61BEF0D-F0BB-DE4B-95CE-6DB70DBA9567}" type="datetimeFigureOut">
              <a:rPr lang="en-US" smtClean="0"/>
              <a:pPr/>
              <a:t>9/30/2022</a:t>
            </a:fld>
            <a:endParaRPr lang="en-US" dirty="0"/>
          </a:p>
        </p:txBody>
      </p:sp>
      <p:sp>
        <p:nvSpPr>
          <p:cNvPr id="8" name="Footer Placeholder 7">
            <a:extLst>
              <a:ext uri="{FF2B5EF4-FFF2-40B4-BE49-F238E27FC236}">
                <a16:creationId xmlns:a16="http://schemas.microsoft.com/office/drawing/2014/main" id="{9B569AB0-DFBA-A7DB-816F-5C55B9F99CD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CE1AC62-7B73-1F70-963B-844D705907A3}"/>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70932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7C72D-FC10-7744-7051-E35AFB8471AE}"/>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F7730B3A-E744-01C0-595B-CFF93C1FCA3D}"/>
              </a:ext>
            </a:extLst>
          </p:cNvPr>
          <p:cNvSpPr>
            <a:spLocks noGrp="1"/>
          </p:cNvSpPr>
          <p:nvPr>
            <p:ph type="dt" sz="half" idx="10"/>
          </p:nvPr>
        </p:nvSpPr>
        <p:spPr/>
        <p:txBody>
          <a:bodyPr/>
          <a:lstStyle/>
          <a:p>
            <a:fld id="{B61BEF0D-F0BB-DE4B-95CE-6DB70DBA9567}" type="datetimeFigureOut">
              <a:rPr lang="en-US" smtClean="0"/>
              <a:pPr/>
              <a:t>9/30/2022</a:t>
            </a:fld>
            <a:endParaRPr lang="en-US" dirty="0"/>
          </a:p>
        </p:txBody>
      </p:sp>
      <p:sp>
        <p:nvSpPr>
          <p:cNvPr id="4" name="Footer Placeholder 3">
            <a:extLst>
              <a:ext uri="{FF2B5EF4-FFF2-40B4-BE49-F238E27FC236}">
                <a16:creationId xmlns:a16="http://schemas.microsoft.com/office/drawing/2014/main" id="{076B5D23-D103-1FFB-8A64-6984B63C2AF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4F44C8E-2BE5-6B97-1A58-EEEBFE328769}"/>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45947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61B849-6B94-6CC9-7DE9-E3DFED66525C}"/>
              </a:ext>
            </a:extLst>
          </p:cNvPr>
          <p:cNvSpPr>
            <a:spLocks noGrp="1"/>
          </p:cNvSpPr>
          <p:nvPr>
            <p:ph type="dt" sz="half" idx="10"/>
          </p:nvPr>
        </p:nvSpPr>
        <p:spPr/>
        <p:txBody>
          <a:bodyPr/>
          <a:lstStyle/>
          <a:p>
            <a:fld id="{B61BEF0D-F0BB-DE4B-95CE-6DB70DBA9567}" type="datetimeFigureOut">
              <a:rPr lang="en-US" smtClean="0"/>
              <a:pPr/>
              <a:t>9/30/2022</a:t>
            </a:fld>
            <a:endParaRPr lang="en-US" dirty="0"/>
          </a:p>
        </p:txBody>
      </p:sp>
      <p:sp>
        <p:nvSpPr>
          <p:cNvPr id="3" name="Footer Placeholder 2">
            <a:extLst>
              <a:ext uri="{FF2B5EF4-FFF2-40B4-BE49-F238E27FC236}">
                <a16:creationId xmlns:a16="http://schemas.microsoft.com/office/drawing/2014/main" id="{DD8B033E-F597-F857-B094-A678F8B1BFA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8D9C60C-AC24-6084-9E8F-1DBDEB287740}"/>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91817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71239-FEEA-2E2E-508E-F43EBD96B8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2847592E-D12E-573B-D854-1D573A751A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D2CCF003-3BC3-3985-3453-AC296866F2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BF4164-F878-13E2-A52B-6C4FD82F8152}"/>
              </a:ext>
            </a:extLst>
          </p:cNvPr>
          <p:cNvSpPr>
            <a:spLocks noGrp="1"/>
          </p:cNvSpPr>
          <p:nvPr>
            <p:ph type="dt" sz="half" idx="10"/>
          </p:nvPr>
        </p:nvSpPr>
        <p:spPr/>
        <p:txBody>
          <a:bodyPr/>
          <a:lstStyle/>
          <a:p>
            <a:fld id="{B61BEF0D-F0BB-DE4B-95CE-6DB70DBA9567}" type="datetimeFigureOut">
              <a:rPr lang="en-US" smtClean="0"/>
              <a:pPr/>
              <a:t>9/30/2022</a:t>
            </a:fld>
            <a:endParaRPr lang="en-US" dirty="0"/>
          </a:p>
        </p:txBody>
      </p:sp>
      <p:sp>
        <p:nvSpPr>
          <p:cNvPr id="6" name="Footer Placeholder 5">
            <a:extLst>
              <a:ext uri="{FF2B5EF4-FFF2-40B4-BE49-F238E27FC236}">
                <a16:creationId xmlns:a16="http://schemas.microsoft.com/office/drawing/2014/main" id="{0A8597D9-FA2E-8172-25B1-D34A417B07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18487E8-5E28-B290-9972-7B0E2609795A}"/>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46994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9098C-5627-17E6-E800-8837507B5D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F62E1ABE-4803-B48F-24AB-1B1176633E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0C409FBD-2C1F-E873-4496-1CE3014990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16175E-2024-1B17-B3FA-56AC65E378B4}"/>
              </a:ext>
            </a:extLst>
          </p:cNvPr>
          <p:cNvSpPr>
            <a:spLocks noGrp="1"/>
          </p:cNvSpPr>
          <p:nvPr>
            <p:ph type="dt" sz="half" idx="10"/>
          </p:nvPr>
        </p:nvSpPr>
        <p:spPr/>
        <p:txBody>
          <a:bodyPr/>
          <a:lstStyle/>
          <a:p>
            <a:fld id="{B61BEF0D-F0BB-DE4B-95CE-6DB70DBA9567}" type="datetimeFigureOut">
              <a:rPr lang="en-US" smtClean="0"/>
              <a:pPr/>
              <a:t>9/30/2022</a:t>
            </a:fld>
            <a:endParaRPr lang="en-US" dirty="0"/>
          </a:p>
        </p:txBody>
      </p:sp>
      <p:sp>
        <p:nvSpPr>
          <p:cNvPr id="6" name="Footer Placeholder 5">
            <a:extLst>
              <a:ext uri="{FF2B5EF4-FFF2-40B4-BE49-F238E27FC236}">
                <a16:creationId xmlns:a16="http://schemas.microsoft.com/office/drawing/2014/main" id="{FE905A06-F623-147A-C478-7F0AF81D020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4823E83-54BA-A7C1-8C0A-7D0B04009F71}"/>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87776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35DF9E-50A3-AC5C-92E3-5CD8E4C2C8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6FC9A06-81F6-C456-1617-C83E824C24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06EC9FB-499F-9837-AB41-D2F48ADBCC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9/30/2022</a:t>
            </a:fld>
            <a:endParaRPr lang="en-US" dirty="0"/>
          </a:p>
        </p:txBody>
      </p:sp>
      <p:sp>
        <p:nvSpPr>
          <p:cNvPr id="5" name="Footer Placeholder 4">
            <a:extLst>
              <a:ext uri="{FF2B5EF4-FFF2-40B4-BE49-F238E27FC236}">
                <a16:creationId xmlns:a16="http://schemas.microsoft.com/office/drawing/2014/main" id="{3377A456-7496-F7B9-2A71-38C08C7469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E1022A4-E57B-201E-59FD-6EBEFFEAFD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86045706"/>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18DEFB6-7909-3017-712B-471EFCA6E639}"/>
              </a:ext>
            </a:extLst>
          </p:cNvPr>
          <p:cNvSpPr>
            <a:spLocks noGrp="1"/>
          </p:cNvSpPr>
          <p:nvPr>
            <p:ph type="ctrTitle"/>
          </p:nvPr>
        </p:nvSpPr>
        <p:spPr>
          <a:xfrm>
            <a:off x="1314824" y="735106"/>
            <a:ext cx="10053763" cy="2928470"/>
          </a:xfrm>
        </p:spPr>
        <p:txBody>
          <a:bodyPr anchor="b">
            <a:normAutofit/>
          </a:bodyPr>
          <a:lstStyle/>
          <a:p>
            <a:pPr algn="l"/>
            <a:r>
              <a:rPr lang="en-US" sz="4800">
                <a:solidFill>
                  <a:srgbClr val="FFFFFF"/>
                </a:solidFill>
              </a:rPr>
              <a:t>Reparametrizing Distributions on Lie Groups</a:t>
            </a:r>
            <a:endParaRPr lang="en-CA" sz="4800">
              <a:solidFill>
                <a:srgbClr val="FFFFFF"/>
              </a:solidFill>
            </a:endParaRPr>
          </a:p>
        </p:txBody>
      </p:sp>
      <p:sp>
        <p:nvSpPr>
          <p:cNvPr id="3" name="Subtitle 2">
            <a:extLst>
              <a:ext uri="{FF2B5EF4-FFF2-40B4-BE49-F238E27FC236}">
                <a16:creationId xmlns:a16="http://schemas.microsoft.com/office/drawing/2014/main" id="{2CFDC2A4-789E-3B02-2FF5-E5323CB5BE20}"/>
              </a:ext>
            </a:extLst>
          </p:cNvPr>
          <p:cNvSpPr>
            <a:spLocks noGrp="1"/>
          </p:cNvSpPr>
          <p:nvPr>
            <p:ph type="subTitle" idx="1"/>
          </p:nvPr>
        </p:nvSpPr>
        <p:spPr>
          <a:xfrm>
            <a:off x="1350682" y="4870824"/>
            <a:ext cx="10005951" cy="1458258"/>
          </a:xfrm>
        </p:spPr>
        <p:txBody>
          <a:bodyPr anchor="ctr">
            <a:normAutofit/>
          </a:bodyPr>
          <a:lstStyle/>
          <a:p>
            <a:pPr algn="l"/>
            <a:r>
              <a:rPr lang="en-CA" dirty="0"/>
              <a:t>Luca </a:t>
            </a:r>
            <a:r>
              <a:rPr lang="en-CA" dirty="0" err="1"/>
              <a:t>Falorsi</a:t>
            </a:r>
            <a:r>
              <a:rPr lang="en-CA" dirty="0"/>
              <a:t>, </a:t>
            </a:r>
            <a:r>
              <a:rPr lang="en-CA" dirty="0" err="1"/>
              <a:t>Pim</a:t>
            </a:r>
            <a:r>
              <a:rPr lang="en-CA" dirty="0"/>
              <a:t> de </a:t>
            </a:r>
            <a:r>
              <a:rPr lang="en-CA" dirty="0" err="1"/>
              <a:t>Haan</a:t>
            </a:r>
            <a:r>
              <a:rPr lang="en-CA" dirty="0"/>
              <a:t>, Tim R. Davidson, Patrick </a:t>
            </a:r>
            <a:r>
              <a:rPr lang="en-CA" dirty="0" err="1"/>
              <a:t>Forré</a:t>
            </a:r>
            <a:endParaRPr lang="en-CA" dirty="0"/>
          </a:p>
        </p:txBody>
      </p:sp>
    </p:spTree>
    <p:extLst>
      <p:ext uri="{BB962C8B-B14F-4D97-AF65-F5344CB8AC3E}">
        <p14:creationId xmlns:p14="http://schemas.microsoft.com/office/powerpoint/2010/main" val="8317507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FC02E-3EAA-5CBE-FEB7-37C0CE603EF4}"/>
              </a:ext>
            </a:extLst>
          </p:cNvPr>
          <p:cNvSpPr>
            <a:spLocks noGrp="1"/>
          </p:cNvSpPr>
          <p:nvPr>
            <p:ph type="title"/>
          </p:nvPr>
        </p:nvSpPr>
        <p:spPr/>
        <p:txBody>
          <a:bodyPr/>
          <a:lstStyle/>
          <a:p>
            <a:r>
              <a:rPr lang="en-US" dirty="0"/>
              <a:t>Exponential Map</a:t>
            </a:r>
            <a:endParaRPr lang="en-CA" dirty="0"/>
          </a:p>
        </p:txBody>
      </p:sp>
      <p:sp>
        <p:nvSpPr>
          <p:cNvPr id="3" name="Content Placeholder 2">
            <a:extLst>
              <a:ext uri="{FF2B5EF4-FFF2-40B4-BE49-F238E27FC236}">
                <a16:creationId xmlns:a16="http://schemas.microsoft.com/office/drawing/2014/main" id="{717BE810-C702-C2F5-8B57-D830DCCAB83E}"/>
              </a:ext>
            </a:extLst>
          </p:cNvPr>
          <p:cNvSpPr>
            <a:spLocks noGrp="1"/>
          </p:cNvSpPr>
          <p:nvPr>
            <p:ph idx="1"/>
          </p:nvPr>
        </p:nvSpPr>
        <p:spPr/>
        <p:txBody>
          <a:bodyPr/>
          <a:lstStyle/>
          <a:p>
            <a:pPr marL="0" indent="0">
              <a:buNone/>
            </a:pPr>
            <a:r>
              <a:rPr lang="en-US" dirty="0"/>
              <a:t>Map: An element of the algebra </a:t>
            </a:r>
            <a:r>
              <a:rPr lang="en-US" dirty="0">
                <a:sym typeface="Wingdings" panose="05000000000000000000" pitchFamily="2" charset="2"/>
              </a:rPr>
              <a:t> Vector field on the group manifold</a:t>
            </a:r>
          </a:p>
          <a:p>
            <a:pPr marL="0" indent="0">
              <a:buNone/>
            </a:pPr>
            <a:r>
              <a:rPr lang="en-US" dirty="0">
                <a:sym typeface="Wingdings" panose="05000000000000000000" pitchFamily="2" charset="2"/>
              </a:rPr>
              <a:t>Exp: </a:t>
            </a:r>
            <a:r>
              <a:rPr lang="en-US" dirty="0">
                <a:latin typeface="Aharoni" panose="02010803020104030203" pitchFamily="2" charset="-79"/>
                <a:cs typeface="Aharoni" panose="02010803020104030203" pitchFamily="2" charset="-79"/>
                <a:sym typeface="Wingdings" panose="05000000000000000000" pitchFamily="2" charset="2"/>
              </a:rPr>
              <a:t>g</a:t>
            </a:r>
            <a:r>
              <a:rPr lang="en-US" dirty="0">
                <a:sym typeface="Wingdings" panose="05000000000000000000" pitchFamily="2" charset="2"/>
              </a:rPr>
              <a:t>  G, maps from algebra element to group element</a:t>
            </a:r>
          </a:p>
          <a:p>
            <a:pPr marL="0" indent="0">
              <a:buNone/>
            </a:pPr>
            <a:r>
              <a:rPr lang="en-US" dirty="0">
                <a:sym typeface="Wingdings" panose="05000000000000000000" pitchFamily="2" charset="2"/>
              </a:rPr>
              <a:t>Log: inverse of Exp, often multi-valued.</a:t>
            </a:r>
            <a:endParaRPr lang="en-CA" dirty="0"/>
          </a:p>
        </p:txBody>
      </p:sp>
      <p:sp>
        <p:nvSpPr>
          <p:cNvPr id="4" name="Oval 3">
            <a:extLst>
              <a:ext uri="{FF2B5EF4-FFF2-40B4-BE49-F238E27FC236}">
                <a16:creationId xmlns:a16="http://schemas.microsoft.com/office/drawing/2014/main" id="{85B17DFE-E639-28DC-3C14-392EF91BDCE0}"/>
              </a:ext>
            </a:extLst>
          </p:cNvPr>
          <p:cNvSpPr/>
          <p:nvPr/>
        </p:nvSpPr>
        <p:spPr>
          <a:xfrm>
            <a:off x="4519448" y="4067504"/>
            <a:ext cx="2128345" cy="2149365"/>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Oval 6">
            <a:extLst>
              <a:ext uri="{FF2B5EF4-FFF2-40B4-BE49-F238E27FC236}">
                <a16:creationId xmlns:a16="http://schemas.microsoft.com/office/drawing/2014/main" id="{DA8040C0-D868-1181-EB2D-80485E030478}"/>
              </a:ext>
            </a:extLst>
          </p:cNvPr>
          <p:cNvSpPr/>
          <p:nvPr/>
        </p:nvSpPr>
        <p:spPr>
          <a:xfrm>
            <a:off x="5546834" y="4030717"/>
            <a:ext cx="73572" cy="735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a:extLst>
              <a:ext uri="{FF2B5EF4-FFF2-40B4-BE49-F238E27FC236}">
                <a16:creationId xmlns:a16="http://schemas.microsoft.com/office/drawing/2014/main" id="{4CCD44B0-6EA3-8933-F073-B690B058883B}"/>
              </a:ext>
            </a:extLst>
          </p:cNvPr>
          <p:cNvSpPr/>
          <p:nvPr/>
        </p:nvSpPr>
        <p:spPr>
          <a:xfrm>
            <a:off x="4482662" y="5009026"/>
            <a:ext cx="73572" cy="735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2" name="Straight Arrow Connector 11">
            <a:extLst>
              <a:ext uri="{FF2B5EF4-FFF2-40B4-BE49-F238E27FC236}">
                <a16:creationId xmlns:a16="http://schemas.microsoft.com/office/drawing/2014/main" id="{5C48DEB0-E762-14A1-907C-B8B4DE7B3422}"/>
              </a:ext>
            </a:extLst>
          </p:cNvPr>
          <p:cNvCxnSpPr>
            <a:stCxn id="7" idx="2"/>
          </p:cNvCxnSpPr>
          <p:nvPr/>
        </p:nvCxnSpPr>
        <p:spPr>
          <a:xfrm flipH="1">
            <a:off x="4648692" y="4067503"/>
            <a:ext cx="898142"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76324A43-B1B3-E80B-C2D1-906C6BDFD8B4}"/>
              </a:ext>
            </a:extLst>
          </p:cNvPr>
          <p:cNvCxnSpPr>
            <a:cxnSpLocks/>
          </p:cNvCxnSpPr>
          <p:nvPr/>
        </p:nvCxnSpPr>
        <p:spPr>
          <a:xfrm>
            <a:off x="4519448" y="5045812"/>
            <a:ext cx="0" cy="995127"/>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16" name="TextBox 15">
            <a:extLst>
              <a:ext uri="{FF2B5EF4-FFF2-40B4-BE49-F238E27FC236}">
                <a16:creationId xmlns:a16="http://schemas.microsoft.com/office/drawing/2014/main" id="{8E51F92B-6AA1-4883-CB0B-E46C14271CA4}"/>
              </a:ext>
            </a:extLst>
          </p:cNvPr>
          <p:cNvSpPr txBox="1"/>
          <p:nvPr/>
        </p:nvSpPr>
        <p:spPr>
          <a:xfrm>
            <a:off x="5546834" y="3642992"/>
            <a:ext cx="312906" cy="400110"/>
          </a:xfrm>
          <a:prstGeom prst="rect">
            <a:avLst/>
          </a:prstGeom>
          <a:noFill/>
        </p:spPr>
        <p:txBody>
          <a:bodyPr wrap="none" rtlCol="0">
            <a:spAutoFit/>
          </a:bodyPr>
          <a:lstStyle/>
          <a:p>
            <a:r>
              <a:rPr lang="en-US" sz="2000" dirty="0"/>
              <a:t>e</a:t>
            </a:r>
            <a:endParaRPr lang="en-CA" sz="2000" dirty="0"/>
          </a:p>
        </p:txBody>
      </p:sp>
      <p:sp>
        <p:nvSpPr>
          <p:cNvPr id="17" name="TextBox 16">
            <a:extLst>
              <a:ext uri="{FF2B5EF4-FFF2-40B4-BE49-F238E27FC236}">
                <a16:creationId xmlns:a16="http://schemas.microsoft.com/office/drawing/2014/main" id="{D9B4FC41-AAFB-3F9F-0A74-0098FFE66A0F}"/>
              </a:ext>
            </a:extLst>
          </p:cNvPr>
          <p:cNvSpPr txBox="1"/>
          <p:nvPr/>
        </p:nvSpPr>
        <p:spPr>
          <a:xfrm>
            <a:off x="4081962" y="4742076"/>
            <a:ext cx="312906" cy="400110"/>
          </a:xfrm>
          <a:prstGeom prst="rect">
            <a:avLst/>
          </a:prstGeom>
          <a:noFill/>
        </p:spPr>
        <p:txBody>
          <a:bodyPr wrap="none" rtlCol="0">
            <a:spAutoFit/>
          </a:bodyPr>
          <a:lstStyle/>
          <a:p>
            <a:r>
              <a:rPr lang="en-US" sz="2000" dirty="0"/>
              <a:t>a</a:t>
            </a:r>
            <a:endParaRPr lang="en-CA" sz="2000" dirty="0"/>
          </a:p>
        </p:txBody>
      </p:sp>
    </p:spTree>
    <p:extLst>
      <p:ext uri="{BB962C8B-B14F-4D97-AF65-F5344CB8AC3E}">
        <p14:creationId xmlns:p14="http://schemas.microsoft.com/office/powerpoint/2010/main" val="4031000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AFC02E-3EAA-5CBE-FEB7-37C0CE603EF4}"/>
              </a:ext>
            </a:extLst>
          </p:cNvPr>
          <p:cNvSpPr>
            <a:spLocks noGrp="1"/>
          </p:cNvSpPr>
          <p:nvPr>
            <p:ph type="title"/>
          </p:nvPr>
        </p:nvSpPr>
        <p:spPr>
          <a:xfrm>
            <a:off x="630936" y="639520"/>
            <a:ext cx="3429000" cy="1719072"/>
          </a:xfrm>
        </p:spPr>
        <p:txBody>
          <a:bodyPr anchor="b">
            <a:normAutofit/>
          </a:bodyPr>
          <a:lstStyle/>
          <a:p>
            <a:r>
              <a:rPr lang="en-US" sz="3800" dirty="0"/>
              <a:t>Adjoint Representations</a:t>
            </a:r>
            <a:endParaRPr lang="en-CA" sz="3800" dirty="0"/>
          </a:p>
        </p:txBody>
      </p:sp>
      <p:sp>
        <p:nvSpPr>
          <p:cNvPr id="103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17BE810-C702-C2F5-8B57-D830DCCAB83E}"/>
              </a:ext>
            </a:extLst>
          </p:cNvPr>
          <p:cNvSpPr>
            <a:spLocks noGrp="1"/>
          </p:cNvSpPr>
          <p:nvPr>
            <p:ph idx="1"/>
          </p:nvPr>
        </p:nvSpPr>
        <p:spPr>
          <a:xfrm>
            <a:off x="630936" y="2807208"/>
            <a:ext cx="3429000" cy="3410712"/>
          </a:xfrm>
        </p:spPr>
        <p:txBody>
          <a:bodyPr anchor="t">
            <a:normAutofit/>
          </a:bodyPr>
          <a:lstStyle/>
          <a:p>
            <a:pPr marL="0" indent="0">
              <a:buNone/>
            </a:pPr>
            <a:r>
              <a:rPr lang="en-US" sz="2200" dirty="0"/>
              <a:t>Bracket [-, -]: g x g </a:t>
            </a:r>
            <a:r>
              <a:rPr lang="en-US" sz="2200" dirty="0">
                <a:sym typeface="Wingdings" panose="05000000000000000000" pitchFamily="2" charset="2"/>
              </a:rPr>
              <a:t> g </a:t>
            </a:r>
          </a:p>
          <a:p>
            <a:pPr marL="0" indent="0">
              <a:buNone/>
            </a:pPr>
            <a:r>
              <a:rPr lang="en-US" sz="2200" dirty="0">
                <a:sym typeface="Wingdings" panose="05000000000000000000" pitchFamily="2" charset="2"/>
              </a:rPr>
              <a:t>Bracket of matrix lie group is the commutator of the algebra matrices.</a:t>
            </a:r>
          </a:p>
          <a:p>
            <a:pPr marL="0" indent="0">
              <a:buNone/>
            </a:pPr>
            <a:r>
              <a:rPr lang="en-US" sz="2200" dirty="0">
                <a:sym typeface="Wingdings" panose="05000000000000000000" pitchFamily="2" charset="2"/>
              </a:rPr>
              <a:t>Adjoint representation of x is the matrix representation of the linear map</a:t>
            </a:r>
          </a:p>
          <a:p>
            <a:pPr marL="0" indent="0">
              <a:buNone/>
            </a:pPr>
            <a:endParaRPr lang="en-CA" sz="2200" dirty="0"/>
          </a:p>
        </p:txBody>
      </p:sp>
      <p:pic>
        <p:nvPicPr>
          <p:cNvPr id="1026" name="Picture 2" descr="2: A Lie bracket motion. | Download Scientific Diagram">
            <a:extLst>
              <a:ext uri="{FF2B5EF4-FFF2-40B4-BE49-F238E27FC236}">
                <a16:creationId xmlns:a16="http://schemas.microsoft.com/office/drawing/2014/main" id="{C9F78C75-2283-ABF5-938B-CA6DC780191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86828" y="1766727"/>
            <a:ext cx="6534635" cy="34595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9872694-EB00-7536-1BED-94D7C4B7E126}"/>
              </a:ext>
            </a:extLst>
          </p:cNvPr>
          <p:cNvPicPr>
            <a:picLocks noChangeAspect="1"/>
          </p:cNvPicPr>
          <p:nvPr/>
        </p:nvPicPr>
        <p:blipFill rotWithShape="1">
          <a:blip r:embed="rId4"/>
          <a:srcRect l="49465" t="57745" r="29603" b="36430"/>
          <a:stretch/>
        </p:blipFill>
        <p:spPr>
          <a:xfrm>
            <a:off x="643278" y="5434974"/>
            <a:ext cx="3170805" cy="588267"/>
          </a:xfrm>
          <a:prstGeom prst="rect">
            <a:avLst/>
          </a:prstGeom>
        </p:spPr>
      </p:pic>
    </p:spTree>
    <p:extLst>
      <p:ext uri="{BB962C8B-B14F-4D97-AF65-F5344CB8AC3E}">
        <p14:creationId xmlns:p14="http://schemas.microsoft.com/office/powerpoint/2010/main" val="3385548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CA600-7874-795D-49B6-F4400E70E308}"/>
              </a:ext>
            </a:extLst>
          </p:cNvPr>
          <p:cNvSpPr>
            <a:spLocks noGrp="1"/>
          </p:cNvSpPr>
          <p:nvPr>
            <p:ph type="title"/>
          </p:nvPr>
        </p:nvSpPr>
        <p:spPr/>
        <p:txBody>
          <a:bodyPr/>
          <a:lstStyle/>
          <a:p>
            <a:r>
              <a:rPr lang="en-US" dirty="0"/>
              <a:t>Measures</a:t>
            </a:r>
            <a:endParaRPr lang="en-CA" dirty="0"/>
          </a:p>
        </p:txBody>
      </p:sp>
      <p:sp>
        <p:nvSpPr>
          <p:cNvPr id="3" name="Content Placeholder 2">
            <a:extLst>
              <a:ext uri="{FF2B5EF4-FFF2-40B4-BE49-F238E27FC236}">
                <a16:creationId xmlns:a16="http://schemas.microsoft.com/office/drawing/2014/main" id="{25BCC657-C264-F2E7-E1FF-5A49382F8EFE}"/>
              </a:ext>
            </a:extLst>
          </p:cNvPr>
          <p:cNvSpPr>
            <a:spLocks noGrp="1"/>
          </p:cNvSpPr>
          <p:nvPr>
            <p:ph idx="1"/>
          </p:nvPr>
        </p:nvSpPr>
        <p:spPr/>
        <p:txBody>
          <a:bodyPr/>
          <a:lstStyle/>
          <a:p>
            <a:pPr marL="0" indent="0">
              <a:buNone/>
            </a:pPr>
            <a:r>
              <a:rPr lang="en-US" dirty="0"/>
              <a:t>(X, A) be a measurable space</a:t>
            </a:r>
          </a:p>
          <a:p>
            <a:pPr marL="0" indent="0">
              <a:buNone/>
            </a:pPr>
            <a:r>
              <a:rPr lang="en-US" dirty="0"/>
              <a:t>ν, m : A → [0, ∞] two measures on (X, A). </a:t>
            </a:r>
          </a:p>
          <a:p>
            <a:pPr marL="0" indent="0">
              <a:buNone/>
            </a:pPr>
            <a:r>
              <a:rPr lang="en-US" dirty="0"/>
              <a:t>Absolutely Continuous Measures: v &lt;&lt; m </a:t>
            </a:r>
            <a:r>
              <a:rPr lang="en-US" dirty="0" err="1"/>
              <a:t>iff</a:t>
            </a:r>
            <a:endParaRPr lang="en-US" dirty="0"/>
          </a:p>
          <a:p>
            <a:pPr marL="0" indent="0">
              <a:buNone/>
            </a:pPr>
            <a:endParaRPr lang="en-US" dirty="0"/>
          </a:p>
          <a:p>
            <a:pPr marL="0" indent="0">
              <a:buNone/>
            </a:pPr>
            <a:endParaRPr lang="en-US" dirty="0"/>
          </a:p>
          <a:p>
            <a:pPr marL="0" indent="0">
              <a:buNone/>
            </a:pPr>
            <a:r>
              <a:rPr lang="en-US" dirty="0"/>
              <a:t>Density between two measures</a:t>
            </a:r>
            <a:endParaRPr lang="en-CA" dirty="0"/>
          </a:p>
        </p:txBody>
      </p:sp>
      <p:pic>
        <p:nvPicPr>
          <p:cNvPr id="5" name="Picture 4">
            <a:extLst>
              <a:ext uri="{FF2B5EF4-FFF2-40B4-BE49-F238E27FC236}">
                <a16:creationId xmlns:a16="http://schemas.microsoft.com/office/drawing/2014/main" id="{C44D2E0C-4E32-8476-4B85-85663C3483BB}"/>
              </a:ext>
            </a:extLst>
          </p:cNvPr>
          <p:cNvPicPr>
            <a:picLocks noChangeAspect="1"/>
          </p:cNvPicPr>
          <p:nvPr/>
        </p:nvPicPr>
        <p:blipFill rotWithShape="1">
          <a:blip r:embed="rId3"/>
          <a:srcRect l="41666" t="55312" r="39811" b="40349"/>
          <a:stretch/>
        </p:blipFill>
        <p:spPr>
          <a:xfrm>
            <a:off x="3585802" y="3429000"/>
            <a:ext cx="4570499" cy="713822"/>
          </a:xfrm>
          <a:prstGeom prst="rect">
            <a:avLst/>
          </a:prstGeom>
        </p:spPr>
      </p:pic>
      <p:pic>
        <p:nvPicPr>
          <p:cNvPr id="6" name="Picture 5">
            <a:extLst>
              <a:ext uri="{FF2B5EF4-FFF2-40B4-BE49-F238E27FC236}">
                <a16:creationId xmlns:a16="http://schemas.microsoft.com/office/drawing/2014/main" id="{3B0F8655-BFCC-AB67-4DE0-58FA4FA3FC67}"/>
              </a:ext>
            </a:extLst>
          </p:cNvPr>
          <p:cNvPicPr>
            <a:picLocks noChangeAspect="1"/>
          </p:cNvPicPr>
          <p:nvPr/>
        </p:nvPicPr>
        <p:blipFill rotWithShape="1">
          <a:blip r:embed="rId3"/>
          <a:srcRect l="41666" t="67070" r="39811" b="26138"/>
          <a:stretch/>
        </p:blipFill>
        <p:spPr>
          <a:xfrm>
            <a:off x="3810750" y="4868500"/>
            <a:ext cx="4120602" cy="1007258"/>
          </a:xfrm>
          <a:prstGeom prst="rect">
            <a:avLst/>
          </a:prstGeom>
        </p:spPr>
      </p:pic>
    </p:spTree>
    <p:extLst>
      <p:ext uri="{BB962C8B-B14F-4D97-AF65-F5344CB8AC3E}">
        <p14:creationId xmlns:p14="http://schemas.microsoft.com/office/powerpoint/2010/main" val="3209824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CA600-7874-795D-49B6-F4400E70E308}"/>
              </a:ext>
            </a:extLst>
          </p:cNvPr>
          <p:cNvSpPr>
            <a:spLocks noGrp="1"/>
          </p:cNvSpPr>
          <p:nvPr>
            <p:ph type="title"/>
          </p:nvPr>
        </p:nvSpPr>
        <p:spPr/>
        <p:txBody>
          <a:bodyPr/>
          <a:lstStyle/>
          <a:p>
            <a:r>
              <a:rPr lang="en-US" dirty="0"/>
              <a:t>Radon-</a:t>
            </a:r>
            <a:r>
              <a:rPr lang="en-US" dirty="0" err="1"/>
              <a:t>Nikodym</a:t>
            </a:r>
            <a:endParaRPr lang="en-CA" dirty="0"/>
          </a:p>
        </p:txBody>
      </p:sp>
      <p:pic>
        <p:nvPicPr>
          <p:cNvPr id="9" name="Picture 8">
            <a:extLst>
              <a:ext uri="{FF2B5EF4-FFF2-40B4-BE49-F238E27FC236}">
                <a16:creationId xmlns:a16="http://schemas.microsoft.com/office/drawing/2014/main" id="{D7E7AF8C-FF62-1D73-E68F-A783AE917194}"/>
              </a:ext>
            </a:extLst>
          </p:cNvPr>
          <p:cNvPicPr>
            <a:picLocks noChangeAspect="1"/>
          </p:cNvPicPr>
          <p:nvPr/>
        </p:nvPicPr>
        <p:blipFill rotWithShape="1">
          <a:blip r:embed="rId3"/>
          <a:srcRect l="37078" t="37936" r="34019" b="56817"/>
          <a:stretch/>
        </p:blipFill>
        <p:spPr>
          <a:xfrm>
            <a:off x="1703101" y="2489528"/>
            <a:ext cx="8785797" cy="1063358"/>
          </a:xfrm>
          <a:prstGeom prst="rect">
            <a:avLst/>
          </a:prstGeom>
        </p:spPr>
      </p:pic>
    </p:spTree>
    <p:extLst>
      <p:ext uri="{BB962C8B-B14F-4D97-AF65-F5344CB8AC3E}">
        <p14:creationId xmlns:p14="http://schemas.microsoft.com/office/powerpoint/2010/main" val="2611820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57F04-4633-B1B6-B647-DCFBAD152121}"/>
              </a:ext>
            </a:extLst>
          </p:cNvPr>
          <p:cNvSpPr>
            <a:spLocks noGrp="1"/>
          </p:cNvSpPr>
          <p:nvPr>
            <p:ph type="title"/>
          </p:nvPr>
        </p:nvSpPr>
        <p:spPr/>
        <p:txBody>
          <a:bodyPr/>
          <a:lstStyle/>
          <a:p>
            <a:r>
              <a:rPr lang="en-US" dirty="0" err="1"/>
              <a:t>Haar</a:t>
            </a:r>
            <a:r>
              <a:rPr lang="en-US" dirty="0"/>
              <a:t> Measure</a:t>
            </a:r>
            <a:endParaRPr lang="en-CA" dirty="0"/>
          </a:p>
        </p:txBody>
      </p:sp>
      <p:sp>
        <p:nvSpPr>
          <p:cNvPr id="3" name="Content Placeholder 2">
            <a:extLst>
              <a:ext uri="{FF2B5EF4-FFF2-40B4-BE49-F238E27FC236}">
                <a16:creationId xmlns:a16="http://schemas.microsoft.com/office/drawing/2014/main" id="{2B739E64-CC93-CB5F-9995-E3B2FDD56C8F}"/>
              </a:ext>
            </a:extLst>
          </p:cNvPr>
          <p:cNvSpPr>
            <a:spLocks noGrp="1"/>
          </p:cNvSpPr>
          <p:nvPr>
            <p:ph idx="1"/>
          </p:nvPr>
        </p:nvSpPr>
        <p:spPr/>
        <p:txBody>
          <a:bodyPr/>
          <a:lstStyle/>
          <a:p>
            <a:r>
              <a:rPr lang="en-US" dirty="0"/>
              <a:t>Riemannian metric g</a:t>
            </a:r>
          </a:p>
          <a:p>
            <a:r>
              <a:rPr lang="en-US" dirty="0"/>
              <a:t>Left invariant metric induces a left invariant measure</a:t>
            </a:r>
            <a:endParaRPr lang="en-CA" dirty="0"/>
          </a:p>
        </p:txBody>
      </p:sp>
      <p:pic>
        <p:nvPicPr>
          <p:cNvPr id="5" name="Picture 4">
            <a:extLst>
              <a:ext uri="{FF2B5EF4-FFF2-40B4-BE49-F238E27FC236}">
                <a16:creationId xmlns:a16="http://schemas.microsoft.com/office/drawing/2014/main" id="{9D0225E4-5373-C783-2F76-D11ECE7608DE}"/>
              </a:ext>
            </a:extLst>
          </p:cNvPr>
          <p:cNvPicPr>
            <a:picLocks noChangeAspect="1"/>
          </p:cNvPicPr>
          <p:nvPr/>
        </p:nvPicPr>
        <p:blipFill rotWithShape="1">
          <a:blip r:embed="rId3"/>
          <a:srcRect l="20504" t="62936" r="51109" b="32044"/>
          <a:stretch/>
        </p:blipFill>
        <p:spPr>
          <a:xfrm>
            <a:off x="1746208" y="3386229"/>
            <a:ext cx="7154437" cy="843607"/>
          </a:xfrm>
          <a:prstGeom prst="rect">
            <a:avLst/>
          </a:prstGeom>
        </p:spPr>
      </p:pic>
    </p:spTree>
    <p:extLst>
      <p:ext uri="{BB962C8B-B14F-4D97-AF65-F5344CB8AC3E}">
        <p14:creationId xmlns:p14="http://schemas.microsoft.com/office/powerpoint/2010/main" val="1236596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CA600-7874-795D-49B6-F4400E70E308}"/>
              </a:ext>
            </a:extLst>
          </p:cNvPr>
          <p:cNvSpPr>
            <a:spLocks noGrp="1"/>
          </p:cNvSpPr>
          <p:nvPr>
            <p:ph type="title"/>
          </p:nvPr>
        </p:nvSpPr>
        <p:spPr/>
        <p:txBody>
          <a:bodyPr/>
          <a:lstStyle/>
          <a:p>
            <a:r>
              <a:rPr lang="en-US" dirty="0"/>
              <a:t>Pushforward Measure</a:t>
            </a:r>
            <a:endParaRPr lang="en-CA" dirty="0"/>
          </a:p>
        </p:txBody>
      </p:sp>
      <p:sp>
        <p:nvSpPr>
          <p:cNvPr id="3" name="Content Placeholder 2">
            <a:extLst>
              <a:ext uri="{FF2B5EF4-FFF2-40B4-BE49-F238E27FC236}">
                <a16:creationId xmlns:a16="http://schemas.microsoft.com/office/drawing/2014/main" id="{25BCC657-C264-F2E7-E1FF-5A49382F8EFE}"/>
              </a:ext>
            </a:extLst>
          </p:cNvPr>
          <p:cNvSpPr>
            <a:spLocks noGrp="1"/>
          </p:cNvSpPr>
          <p:nvPr>
            <p:ph idx="1"/>
          </p:nvPr>
        </p:nvSpPr>
        <p:spPr>
          <a:xfrm>
            <a:off x="838200" y="1825625"/>
            <a:ext cx="10515600" cy="723134"/>
          </a:xfrm>
        </p:spPr>
        <p:txBody>
          <a:bodyPr/>
          <a:lstStyle/>
          <a:p>
            <a:pPr marL="0" indent="0">
              <a:buNone/>
            </a:pPr>
            <a:r>
              <a:rPr lang="en-US" dirty="0"/>
              <a:t>f: X</a:t>
            </a:r>
            <a:r>
              <a:rPr lang="en-US" dirty="0">
                <a:sym typeface="Wingdings" panose="05000000000000000000" pitchFamily="2" charset="2"/>
              </a:rPr>
              <a:t> Y measurable map</a:t>
            </a:r>
            <a:endParaRPr lang="en-CA" dirty="0"/>
          </a:p>
        </p:txBody>
      </p:sp>
      <p:pic>
        <p:nvPicPr>
          <p:cNvPr id="7" name="Picture 6">
            <a:extLst>
              <a:ext uri="{FF2B5EF4-FFF2-40B4-BE49-F238E27FC236}">
                <a16:creationId xmlns:a16="http://schemas.microsoft.com/office/drawing/2014/main" id="{1D197E34-B2CC-CA6F-A21A-02EC7BA007E6}"/>
              </a:ext>
            </a:extLst>
          </p:cNvPr>
          <p:cNvPicPr>
            <a:picLocks noChangeAspect="1"/>
          </p:cNvPicPr>
          <p:nvPr/>
        </p:nvPicPr>
        <p:blipFill rotWithShape="1">
          <a:blip r:embed="rId3"/>
          <a:srcRect l="37192" t="50000" r="34535" b="42882"/>
          <a:stretch/>
        </p:blipFill>
        <p:spPr>
          <a:xfrm>
            <a:off x="2306647" y="2355780"/>
            <a:ext cx="6598774" cy="1107604"/>
          </a:xfrm>
          <a:prstGeom prst="rect">
            <a:avLst/>
          </a:prstGeom>
        </p:spPr>
      </p:pic>
      <p:sp>
        <p:nvSpPr>
          <p:cNvPr id="8" name="TextBox 7">
            <a:extLst>
              <a:ext uri="{FF2B5EF4-FFF2-40B4-BE49-F238E27FC236}">
                <a16:creationId xmlns:a16="http://schemas.microsoft.com/office/drawing/2014/main" id="{4A348686-BE0F-3A2D-27BD-336FC9C87E20}"/>
              </a:ext>
            </a:extLst>
          </p:cNvPr>
          <p:cNvSpPr txBox="1"/>
          <p:nvPr/>
        </p:nvSpPr>
        <p:spPr>
          <a:xfrm>
            <a:off x="3500460" y="3814772"/>
            <a:ext cx="1049594" cy="461665"/>
          </a:xfrm>
          <a:prstGeom prst="rect">
            <a:avLst/>
          </a:prstGeom>
          <a:noFill/>
        </p:spPr>
        <p:txBody>
          <a:bodyPr wrap="square" rtlCol="0">
            <a:spAutoFit/>
          </a:bodyPr>
          <a:lstStyle/>
          <a:p>
            <a:r>
              <a:rPr lang="en-US" sz="2400" dirty="0"/>
              <a:t>(X, A)</a:t>
            </a:r>
            <a:endParaRPr lang="en-CA" sz="2400" dirty="0"/>
          </a:p>
        </p:txBody>
      </p:sp>
      <p:sp>
        <p:nvSpPr>
          <p:cNvPr id="9" name="TextBox 8">
            <a:extLst>
              <a:ext uri="{FF2B5EF4-FFF2-40B4-BE49-F238E27FC236}">
                <a16:creationId xmlns:a16="http://schemas.microsoft.com/office/drawing/2014/main" id="{EFA77ABB-4E80-69C0-6C38-9123994C2DC2}"/>
              </a:ext>
            </a:extLst>
          </p:cNvPr>
          <p:cNvSpPr txBox="1"/>
          <p:nvPr/>
        </p:nvSpPr>
        <p:spPr>
          <a:xfrm>
            <a:off x="5776627" y="3814772"/>
            <a:ext cx="1049594" cy="461665"/>
          </a:xfrm>
          <a:prstGeom prst="rect">
            <a:avLst/>
          </a:prstGeom>
          <a:noFill/>
        </p:spPr>
        <p:txBody>
          <a:bodyPr wrap="square" rtlCol="0">
            <a:spAutoFit/>
          </a:bodyPr>
          <a:lstStyle/>
          <a:p>
            <a:r>
              <a:rPr lang="en-US" sz="2400" dirty="0"/>
              <a:t>(Y, B)</a:t>
            </a:r>
            <a:endParaRPr lang="en-CA" sz="2400" dirty="0"/>
          </a:p>
        </p:txBody>
      </p:sp>
      <p:cxnSp>
        <p:nvCxnSpPr>
          <p:cNvPr id="11" name="Straight Arrow Connector 10">
            <a:extLst>
              <a:ext uri="{FF2B5EF4-FFF2-40B4-BE49-F238E27FC236}">
                <a16:creationId xmlns:a16="http://schemas.microsoft.com/office/drawing/2014/main" id="{E013820F-0763-0B27-824B-D206E468B4A7}"/>
              </a:ext>
            </a:extLst>
          </p:cNvPr>
          <p:cNvCxnSpPr>
            <a:stCxn id="8" idx="3"/>
          </p:cNvCxnSpPr>
          <p:nvPr/>
        </p:nvCxnSpPr>
        <p:spPr>
          <a:xfrm flipV="1">
            <a:off x="4550054" y="4045604"/>
            <a:ext cx="94979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43974EA-9787-9E22-6776-522C5D81757D}"/>
              </a:ext>
            </a:extLst>
          </p:cNvPr>
          <p:cNvCxnSpPr>
            <a:cxnSpLocks/>
          </p:cNvCxnSpPr>
          <p:nvPr/>
        </p:nvCxnSpPr>
        <p:spPr>
          <a:xfrm>
            <a:off x="3900142" y="4507270"/>
            <a:ext cx="0" cy="9260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69DD11A-52BC-1651-76CB-101155C6C78A}"/>
              </a:ext>
            </a:extLst>
          </p:cNvPr>
          <p:cNvSpPr txBox="1"/>
          <p:nvPr/>
        </p:nvSpPr>
        <p:spPr>
          <a:xfrm>
            <a:off x="3717754" y="5601293"/>
            <a:ext cx="348547" cy="461665"/>
          </a:xfrm>
          <a:prstGeom prst="rect">
            <a:avLst/>
          </a:prstGeom>
          <a:noFill/>
        </p:spPr>
        <p:txBody>
          <a:bodyPr wrap="square" rtlCol="0">
            <a:spAutoFit/>
          </a:bodyPr>
          <a:lstStyle/>
          <a:p>
            <a:r>
              <a:rPr lang="en-US" sz="2400" dirty="0"/>
              <a:t>R</a:t>
            </a:r>
            <a:endParaRPr lang="en-CA" sz="2400" dirty="0"/>
          </a:p>
        </p:txBody>
      </p:sp>
      <p:sp>
        <p:nvSpPr>
          <p:cNvPr id="16" name="TextBox 15">
            <a:extLst>
              <a:ext uri="{FF2B5EF4-FFF2-40B4-BE49-F238E27FC236}">
                <a16:creationId xmlns:a16="http://schemas.microsoft.com/office/drawing/2014/main" id="{ADBA2AC5-1050-5FF5-32E3-A90C3205D048}"/>
              </a:ext>
            </a:extLst>
          </p:cNvPr>
          <p:cNvSpPr txBox="1"/>
          <p:nvPr/>
        </p:nvSpPr>
        <p:spPr>
          <a:xfrm>
            <a:off x="3151913" y="4688756"/>
            <a:ext cx="348547" cy="461665"/>
          </a:xfrm>
          <a:prstGeom prst="rect">
            <a:avLst/>
          </a:prstGeom>
          <a:noFill/>
        </p:spPr>
        <p:txBody>
          <a:bodyPr wrap="square" rtlCol="0">
            <a:spAutoFit/>
          </a:bodyPr>
          <a:lstStyle/>
          <a:p>
            <a:r>
              <a:rPr lang="en-US" sz="2400" dirty="0"/>
              <a:t>m</a:t>
            </a:r>
            <a:endParaRPr lang="en-CA" sz="2400" dirty="0"/>
          </a:p>
        </p:txBody>
      </p:sp>
      <p:sp>
        <p:nvSpPr>
          <p:cNvPr id="17" name="TextBox 16">
            <a:extLst>
              <a:ext uri="{FF2B5EF4-FFF2-40B4-BE49-F238E27FC236}">
                <a16:creationId xmlns:a16="http://schemas.microsoft.com/office/drawing/2014/main" id="{706F0A42-5A72-35DE-E47C-03C0B87E403A}"/>
              </a:ext>
            </a:extLst>
          </p:cNvPr>
          <p:cNvSpPr txBox="1"/>
          <p:nvPr/>
        </p:nvSpPr>
        <p:spPr>
          <a:xfrm>
            <a:off x="4850677" y="3531874"/>
            <a:ext cx="348547" cy="461665"/>
          </a:xfrm>
          <a:prstGeom prst="rect">
            <a:avLst/>
          </a:prstGeom>
          <a:noFill/>
        </p:spPr>
        <p:txBody>
          <a:bodyPr wrap="square" rtlCol="0">
            <a:spAutoFit/>
          </a:bodyPr>
          <a:lstStyle/>
          <a:p>
            <a:r>
              <a:rPr lang="en-US" sz="2400" dirty="0"/>
              <a:t>f</a:t>
            </a:r>
            <a:endParaRPr lang="en-CA" sz="2400" dirty="0"/>
          </a:p>
        </p:txBody>
      </p:sp>
      <p:cxnSp>
        <p:nvCxnSpPr>
          <p:cNvPr id="18" name="Straight Arrow Connector 17">
            <a:extLst>
              <a:ext uri="{FF2B5EF4-FFF2-40B4-BE49-F238E27FC236}">
                <a16:creationId xmlns:a16="http://schemas.microsoft.com/office/drawing/2014/main" id="{3A18486D-41FD-F25E-1AA2-D57394F98F3E}"/>
              </a:ext>
            </a:extLst>
          </p:cNvPr>
          <p:cNvCxnSpPr>
            <a:cxnSpLocks/>
          </p:cNvCxnSpPr>
          <p:nvPr/>
        </p:nvCxnSpPr>
        <p:spPr>
          <a:xfrm flipH="1">
            <a:off x="4300314" y="4412717"/>
            <a:ext cx="1705229" cy="1302774"/>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F717D1FF-FE47-4BDB-BD9F-E5A59CD72702}"/>
              </a:ext>
            </a:extLst>
          </p:cNvPr>
          <p:cNvSpPr txBox="1"/>
          <p:nvPr/>
        </p:nvSpPr>
        <p:spPr>
          <a:xfrm>
            <a:off x="5409882" y="4994938"/>
            <a:ext cx="2943603" cy="461665"/>
          </a:xfrm>
          <a:prstGeom prst="rect">
            <a:avLst/>
          </a:prstGeom>
          <a:noFill/>
        </p:spPr>
        <p:txBody>
          <a:bodyPr wrap="square" rtlCol="0">
            <a:spAutoFit/>
          </a:bodyPr>
          <a:lstStyle/>
          <a:p>
            <a:r>
              <a:rPr lang="en-US" sz="2400" dirty="0">
                <a:solidFill>
                  <a:schemeClr val="accent2"/>
                </a:solidFill>
              </a:rPr>
              <a:t>Pushforward measure</a:t>
            </a:r>
            <a:endParaRPr lang="en-CA" sz="2400" dirty="0">
              <a:solidFill>
                <a:schemeClr val="accent2"/>
              </a:solidFill>
            </a:endParaRPr>
          </a:p>
        </p:txBody>
      </p:sp>
    </p:spTree>
    <p:extLst>
      <p:ext uri="{BB962C8B-B14F-4D97-AF65-F5344CB8AC3E}">
        <p14:creationId xmlns:p14="http://schemas.microsoft.com/office/powerpoint/2010/main" val="2232229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CA600-7874-795D-49B6-F4400E70E308}"/>
              </a:ext>
            </a:extLst>
          </p:cNvPr>
          <p:cNvSpPr>
            <a:spLocks noGrp="1"/>
          </p:cNvSpPr>
          <p:nvPr>
            <p:ph type="title"/>
          </p:nvPr>
        </p:nvSpPr>
        <p:spPr/>
        <p:txBody>
          <a:bodyPr/>
          <a:lstStyle/>
          <a:p>
            <a:r>
              <a:rPr lang="en-US" dirty="0"/>
              <a:t>Pushforward Measure</a:t>
            </a:r>
            <a:endParaRPr lang="en-CA" dirty="0"/>
          </a:p>
        </p:txBody>
      </p:sp>
      <p:sp>
        <p:nvSpPr>
          <p:cNvPr id="3" name="Content Placeholder 2">
            <a:extLst>
              <a:ext uri="{FF2B5EF4-FFF2-40B4-BE49-F238E27FC236}">
                <a16:creationId xmlns:a16="http://schemas.microsoft.com/office/drawing/2014/main" id="{25BCC657-C264-F2E7-E1FF-5A49382F8EFE}"/>
              </a:ext>
            </a:extLst>
          </p:cNvPr>
          <p:cNvSpPr>
            <a:spLocks noGrp="1"/>
          </p:cNvSpPr>
          <p:nvPr>
            <p:ph idx="1"/>
          </p:nvPr>
        </p:nvSpPr>
        <p:spPr>
          <a:xfrm>
            <a:off x="837392" y="4698269"/>
            <a:ext cx="10515600" cy="1012306"/>
          </a:xfrm>
        </p:spPr>
        <p:txBody>
          <a:bodyPr>
            <a:normAutofit/>
          </a:bodyPr>
          <a:lstStyle/>
          <a:p>
            <a:pPr marL="0" indent="0">
              <a:buNone/>
            </a:pPr>
            <a:r>
              <a:rPr lang="en-US" dirty="0"/>
              <a:t>need Exp*m &lt;&lt; v</a:t>
            </a:r>
          </a:p>
          <a:p>
            <a:pPr marL="0" indent="0">
              <a:buNone/>
            </a:pPr>
            <a:r>
              <a:rPr lang="en-US" dirty="0"/>
              <a:t>If Exp is injective, the pushforward measure has density on v</a:t>
            </a:r>
            <a:endParaRPr lang="en-CA" dirty="0"/>
          </a:p>
        </p:txBody>
      </p:sp>
      <p:sp>
        <p:nvSpPr>
          <p:cNvPr id="8" name="TextBox 7">
            <a:extLst>
              <a:ext uri="{FF2B5EF4-FFF2-40B4-BE49-F238E27FC236}">
                <a16:creationId xmlns:a16="http://schemas.microsoft.com/office/drawing/2014/main" id="{4A348686-BE0F-3A2D-27BD-336FC9C87E20}"/>
              </a:ext>
            </a:extLst>
          </p:cNvPr>
          <p:cNvSpPr txBox="1"/>
          <p:nvPr/>
        </p:nvSpPr>
        <p:spPr>
          <a:xfrm>
            <a:off x="3819025" y="2007368"/>
            <a:ext cx="1049594" cy="461665"/>
          </a:xfrm>
          <a:prstGeom prst="rect">
            <a:avLst/>
          </a:prstGeom>
          <a:noFill/>
        </p:spPr>
        <p:txBody>
          <a:bodyPr wrap="square" rtlCol="0">
            <a:spAutoFit/>
          </a:bodyPr>
          <a:lstStyle/>
          <a:p>
            <a:r>
              <a:rPr lang="en-US" sz="2400" dirty="0">
                <a:latin typeface="DengXian" panose="02010600030101010101" pitchFamily="2" charset="-122"/>
                <a:ea typeface="DengXian" panose="02010600030101010101" pitchFamily="2" charset="-122"/>
              </a:rPr>
              <a:t>(g, A)</a:t>
            </a:r>
            <a:endParaRPr lang="en-CA" sz="2400" dirty="0">
              <a:latin typeface="DengXian" panose="02010600030101010101" pitchFamily="2" charset="-122"/>
              <a:ea typeface="DengXian" panose="02010600030101010101" pitchFamily="2" charset="-122"/>
            </a:endParaRPr>
          </a:p>
        </p:txBody>
      </p:sp>
      <p:sp>
        <p:nvSpPr>
          <p:cNvPr id="9" name="TextBox 8">
            <a:extLst>
              <a:ext uri="{FF2B5EF4-FFF2-40B4-BE49-F238E27FC236}">
                <a16:creationId xmlns:a16="http://schemas.microsoft.com/office/drawing/2014/main" id="{EFA77ABB-4E80-69C0-6C38-9123994C2DC2}"/>
              </a:ext>
            </a:extLst>
          </p:cNvPr>
          <p:cNvSpPr txBox="1"/>
          <p:nvPr/>
        </p:nvSpPr>
        <p:spPr>
          <a:xfrm>
            <a:off x="6095192" y="2007368"/>
            <a:ext cx="1049594" cy="461665"/>
          </a:xfrm>
          <a:prstGeom prst="rect">
            <a:avLst/>
          </a:prstGeom>
          <a:noFill/>
        </p:spPr>
        <p:txBody>
          <a:bodyPr wrap="square" rtlCol="0">
            <a:spAutoFit/>
          </a:bodyPr>
          <a:lstStyle/>
          <a:p>
            <a:r>
              <a:rPr lang="en-US" sz="2400" dirty="0"/>
              <a:t>(G, B)</a:t>
            </a:r>
            <a:endParaRPr lang="en-CA" sz="2400" dirty="0"/>
          </a:p>
        </p:txBody>
      </p:sp>
      <p:cxnSp>
        <p:nvCxnSpPr>
          <p:cNvPr id="11" name="Straight Arrow Connector 10">
            <a:extLst>
              <a:ext uri="{FF2B5EF4-FFF2-40B4-BE49-F238E27FC236}">
                <a16:creationId xmlns:a16="http://schemas.microsoft.com/office/drawing/2014/main" id="{E013820F-0763-0B27-824B-D206E468B4A7}"/>
              </a:ext>
            </a:extLst>
          </p:cNvPr>
          <p:cNvCxnSpPr>
            <a:stCxn id="8" idx="3"/>
          </p:cNvCxnSpPr>
          <p:nvPr/>
        </p:nvCxnSpPr>
        <p:spPr>
          <a:xfrm flipV="1">
            <a:off x="4868619" y="2238200"/>
            <a:ext cx="94979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43974EA-9787-9E22-6776-522C5D81757D}"/>
              </a:ext>
            </a:extLst>
          </p:cNvPr>
          <p:cNvCxnSpPr>
            <a:cxnSpLocks/>
          </p:cNvCxnSpPr>
          <p:nvPr/>
        </p:nvCxnSpPr>
        <p:spPr>
          <a:xfrm>
            <a:off x="4218707" y="2699866"/>
            <a:ext cx="0" cy="9260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69DD11A-52BC-1651-76CB-101155C6C78A}"/>
              </a:ext>
            </a:extLst>
          </p:cNvPr>
          <p:cNvSpPr txBox="1"/>
          <p:nvPr/>
        </p:nvSpPr>
        <p:spPr>
          <a:xfrm>
            <a:off x="4036319" y="3793889"/>
            <a:ext cx="348547" cy="461665"/>
          </a:xfrm>
          <a:prstGeom prst="rect">
            <a:avLst/>
          </a:prstGeom>
          <a:noFill/>
        </p:spPr>
        <p:txBody>
          <a:bodyPr wrap="square" rtlCol="0">
            <a:spAutoFit/>
          </a:bodyPr>
          <a:lstStyle/>
          <a:p>
            <a:r>
              <a:rPr lang="en-US" sz="2400" dirty="0"/>
              <a:t>R</a:t>
            </a:r>
            <a:endParaRPr lang="en-CA" sz="2400" dirty="0"/>
          </a:p>
        </p:txBody>
      </p:sp>
      <p:sp>
        <p:nvSpPr>
          <p:cNvPr id="16" name="TextBox 15">
            <a:extLst>
              <a:ext uri="{FF2B5EF4-FFF2-40B4-BE49-F238E27FC236}">
                <a16:creationId xmlns:a16="http://schemas.microsoft.com/office/drawing/2014/main" id="{ADBA2AC5-1050-5FF5-32E3-A90C3205D048}"/>
              </a:ext>
            </a:extLst>
          </p:cNvPr>
          <p:cNvSpPr txBox="1"/>
          <p:nvPr/>
        </p:nvSpPr>
        <p:spPr>
          <a:xfrm>
            <a:off x="3470478" y="2881352"/>
            <a:ext cx="348547" cy="461665"/>
          </a:xfrm>
          <a:prstGeom prst="rect">
            <a:avLst/>
          </a:prstGeom>
          <a:noFill/>
        </p:spPr>
        <p:txBody>
          <a:bodyPr wrap="square" rtlCol="0">
            <a:spAutoFit/>
          </a:bodyPr>
          <a:lstStyle/>
          <a:p>
            <a:r>
              <a:rPr lang="en-US" sz="2400" dirty="0"/>
              <a:t>m</a:t>
            </a:r>
            <a:endParaRPr lang="en-CA" sz="2400" dirty="0"/>
          </a:p>
        </p:txBody>
      </p:sp>
      <p:sp>
        <p:nvSpPr>
          <p:cNvPr id="17" name="TextBox 16">
            <a:extLst>
              <a:ext uri="{FF2B5EF4-FFF2-40B4-BE49-F238E27FC236}">
                <a16:creationId xmlns:a16="http://schemas.microsoft.com/office/drawing/2014/main" id="{706F0A42-5A72-35DE-E47C-03C0B87E403A}"/>
              </a:ext>
            </a:extLst>
          </p:cNvPr>
          <p:cNvSpPr txBox="1"/>
          <p:nvPr/>
        </p:nvSpPr>
        <p:spPr>
          <a:xfrm>
            <a:off x="5030853" y="1690688"/>
            <a:ext cx="925950" cy="461665"/>
          </a:xfrm>
          <a:prstGeom prst="rect">
            <a:avLst/>
          </a:prstGeom>
          <a:noFill/>
        </p:spPr>
        <p:txBody>
          <a:bodyPr wrap="square" rtlCol="0">
            <a:spAutoFit/>
          </a:bodyPr>
          <a:lstStyle/>
          <a:p>
            <a:r>
              <a:rPr lang="en-US" sz="2400" dirty="0"/>
              <a:t>Exp</a:t>
            </a:r>
            <a:endParaRPr lang="en-CA" sz="2400" dirty="0"/>
          </a:p>
        </p:txBody>
      </p:sp>
      <p:cxnSp>
        <p:nvCxnSpPr>
          <p:cNvPr id="18" name="Straight Arrow Connector 17">
            <a:extLst>
              <a:ext uri="{FF2B5EF4-FFF2-40B4-BE49-F238E27FC236}">
                <a16:creationId xmlns:a16="http://schemas.microsoft.com/office/drawing/2014/main" id="{3A18486D-41FD-F25E-1AA2-D57394F98F3E}"/>
              </a:ext>
            </a:extLst>
          </p:cNvPr>
          <p:cNvCxnSpPr>
            <a:cxnSpLocks/>
          </p:cNvCxnSpPr>
          <p:nvPr/>
        </p:nvCxnSpPr>
        <p:spPr>
          <a:xfrm flipH="1">
            <a:off x="4618879" y="2605313"/>
            <a:ext cx="1705229" cy="1302774"/>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F717D1FF-FE47-4BDB-BD9F-E5A59CD72702}"/>
              </a:ext>
            </a:extLst>
          </p:cNvPr>
          <p:cNvSpPr txBox="1"/>
          <p:nvPr/>
        </p:nvSpPr>
        <p:spPr>
          <a:xfrm>
            <a:off x="5728447" y="3187534"/>
            <a:ext cx="2943603" cy="461665"/>
          </a:xfrm>
          <a:prstGeom prst="rect">
            <a:avLst/>
          </a:prstGeom>
          <a:noFill/>
        </p:spPr>
        <p:txBody>
          <a:bodyPr wrap="square" rtlCol="0">
            <a:spAutoFit/>
          </a:bodyPr>
          <a:lstStyle/>
          <a:p>
            <a:r>
              <a:rPr lang="en-US" sz="2400" dirty="0">
                <a:solidFill>
                  <a:schemeClr val="accent2"/>
                </a:solidFill>
              </a:rPr>
              <a:t>Exp*m</a:t>
            </a:r>
            <a:endParaRPr lang="en-CA" sz="2400" dirty="0">
              <a:solidFill>
                <a:schemeClr val="accent2"/>
              </a:solidFill>
            </a:endParaRPr>
          </a:p>
        </p:txBody>
      </p:sp>
    </p:spTree>
    <p:extLst>
      <p:ext uri="{BB962C8B-B14F-4D97-AF65-F5344CB8AC3E}">
        <p14:creationId xmlns:p14="http://schemas.microsoft.com/office/powerpoint/2010/main" val="3858119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598CD-226E-5ECC-42FA-60C8ECA650D7}"/>
              </a:ext>
            </a:extLst>
          </p:cNvPr>
          <p:cNvSpPr>
            <a:spLocks noGrp="1"/>
          </p:cNvSpPr>
          <p:nvPr>
            <p:ph type="title"/>
          </p:nvPr>
        </p:nvSpPr>
        <p:spPr/>
        <p:txBody>
          <a:bodyPr/>
          <a:lstStyle/>
          <a:p>
            <a:r>
              <a:rPr lang="en-US" dirty="0"/>
              <a:t>What if the exponential map is not injective?</a:t>
            </a:r>
            <a:endParaRPr lang="en-CA" dirty="0"/>
          </a:p>
        </p:txBody>
      </p:sp>
      <p:pic>
        <p:nvPicPr>
          <p:cNvPr id="5" name="Picture 4">
            <a:extLst>
              <a:ext uri="{FF2B5EF4-FFF2-40B4-BE49-F238E27FC236}">
                <a16:creationId xmlns:a16="http://schemas.microsoft.com/office/drawing/2014/main" id="{5352D469-75A7-72C6-4F6B-CD5926747FB2}"/>
              </a:ext>
            </a:extLst>
          </p:cNvPr>
          <p:cNvPicPr>
            <a:picLocks noChangeAspect="1"/>
          </p:cNvPicPr>
          <p:nvPr/>
        </p:nvPicPr>
        <p:blipFill rotWithShape="1">
          <a:blip r:embed="rId3"/>
          <a:srcRect l="27925" t="32206" r="26003" b="40751"/>
          <a:stretch/>
        </p:blipFill>
        <p:spPr>
          <a:xfrm>
            <a:off x="1589679" y="1759778"/>
            <a:ext cx="9012642" cy="3668815"/>
          </a:xfrm>
          <a:prstGeom prst="rect">
            <a:avLst/>
          </a:prstGeom>
        </p:spPr>
      </p:pic>
      <p:sp>
        <p:nvSpPr>
          <p:cNvPr id="6" name="Content Placeholder 5">
            <a:extLst>
              <a:ext uri="{FF2B5EF4-FFF2-40B4-BE49-F238E27FC236}">
                <a16:creationId xmlns:a16="http://schemas.microsoft.com/office/drawing/2014/main" id="{D3137BE3-FCA9-FF7D-AAFE-05A1B41BCED9}"/>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3399130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598CD-226E-5ECC-42FA-60C8ECA650D7}"/>
              </a:ext>
            </a:extLst>
          </p:cNvPr>
          <p:cNvSpPr>
            <a:spLocks noGrp="1"/>
          </p:cNvSpPr>
          <p:nvPr>
            <p:ph type="title"/>
          </p:nvPr>
        </p:nvSpPr>
        <p:spPr/>
        <p:txBody>
          <a:bodyPr/>
          <a:lstStyle/>
          <a:p>
            <a:r>
              <a:rPr lang="en-US" dirty="0"/>
              <a:t>What if the exponential map is not injective?</a:t>
            </a:r>
            <a:endParaRPr lang="en-CA" dirty="0"/>
          </a:p>
        </p:txBody>
      </p:sp>
      <p:sp>
        <p:nvSpPr>
          <p:cNvPr id="3" name="Content Placeholder 2">
            <a:extLst>
              <a:ext uri="{FF2B5EF4-FFF2-40B4-BE49-F238E27FC236}">
                <a16:creationId xmlns:a16="http://schemas.microsoft.com/office/drawing/2014/main" id="{0240D715-A4AC-BD46-E92F-075D587407C5}"/>
              </a:ext>
            </a:extLst>
          </p:cNvPr>
          <p:cNvSpPr>
            <a:spLocks noGrp="1"/>
          </p:cNvSpPr>
          <p:nvPr>
            <p:ph idx="1"/>
          </p:nvPr>
        </p:nvSpPr>
        <p:spPr>
          <a:xfrm>
            <a:off x="838200" y="5633545"/>
            <a:ext cx="10872019" cy="859330"/>
          </a:xfrm>
        </p:spPr>
        <p:txBody>
          <a:bodyPr>
            <a:normAutofit fontScale="92500" lnSpcReduction="20000"/>
          </a:bodyPr>
          <a:lstStyle/>
          <a:p>
            <a:pPr marL="0" indent="0">
              <a:buNone/>
            </a:pPr>
            <a:r>
              <a:rPr lang="en-US" dirty="0"/>
              <a:t>Key property: you can partition g into the sets (−∞, 0) ∪ (0, ∞) ∪ {0}</a:t>
            </a:r>
          </a:p>
          <a:p>
            <a:pPr marL="0" indent="0">
              <a:buNone/>
            </a:pPr>
            <a:r>
              <a:rPr lang="en-US" dirty="0"/>
              <a:t>Lie group: Lie algebra domain can be partitioned</a:t>
            </a:r>
            <a:endParaRPr lang="en-CA" dirty="0"/>
          </a:p>
        </p:txBody>
      </p:sp>
      <p:pic>
        <p:nvPicPr>
          <p:cNvPr id="5" name="Picture 4">
            <a:extLst>
              <a:ext uri="{FF2B5EF4-FFF2-40B4-BE49-F238E27FC236}">
                <a16:creationId xmlns:a16="http://schemas.microsoft.com/office/drawing/2014/main" id="{5352D469-75A7-72C6-4F6B-CD5926747FB2}"/>
              </a:ext>
            </a:extLst>
          </p:cNvPr>
          <p:cNvPicPr>
            <a:picLocks noChangeAspect="1"/>
          </p:cNvPicPr>
          <p:nvPr/>
        </p:nvPicPr>
        <p:blipFill rotWithShape="1">
          <a:blip r:embed="rId3"/>
          <a:srcRect l="27925" t="32206" r="26003" b="40751"/>
          <a:stretch/>
        </p:blipFill>
        <p:spPr>
          <a:xfrm>
            <a:off x="1589679" y="1759778"/>
            <a:ext cx="9012642" cy="3668815"/>
          </a:xfrm>
          <a:prstGeom prst="rect">
            <a:avLst/>
          </a:prstGeom>
        </p:spPr>
      </p:pic>
    </p:spTree>
    <p:extLst>
      <p:ext uri="{BB962C8B-B14F-4D97-AF65-F5344CB8AC3E}">
        <p14:creationId xmlns:p14="http://schemas.microsoft.com/office/powerpoint/2010/main" val="28286768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6791B-7D22-49CC-D3C5-FE3F1A30E345}"/>
              </a:ext>
            </a:extLst>
          </p:cNvPr>
          <p:cNvSpPr>
            <a:spLocks noGrp="1"/>
          </p:cNvSpPr>
          <p:nvPr>
            <p:ph type="title"/>
          </p:nvPr>
        </p:nvSpPr>
        <p:spPr/>
        <p:txBody>
          <a:bodyPr/>
          <a:lstStyle/>
          <a:p>
            <a:r>
              <a:rPr lang="en-US" dirty="0"/>
              <a:t>Main Theorem</a:t>
            </a:r>
            <a:endParaRPr lang="en-CA" dirty="0"/>
          </a:p>
        </p:txBody>
      </p:sp>
      <p:sp>
        <p:nvSpPr>
          <p:cNvPr id="3" name="Content Placeholder 2">
            <a:extLst>
              <a:ext uri="{FF2B5EF4-FFF2-40B4-BE49-F238E27FC236}">
                <a16:creationId xmlns:a16="http://schemas.microsoft.com/office/drawing/2014/main" id="{01DA4E2C-68AB-C189-C296-706A4DAF997F}"/>
              </a:ext>
            </a:extLst>
          </p:cNvPr>
          <p:cNvSpPr>
            <a:spLocks noGrp="1"/>
          </p:cNvSpPr>
          <p:nvPr>
            <p:ph idx="1"/>
          </p:nvPr>
        </p:nvSpPr>
        <p:spPr>
          <a:xfrm>
            <a:off x="838200" y="5364051"/>
            <a:ext cx="10515600" cy="812912"/>
          </a:xfrm>
        </p:spPr>
        <p:txBody>
          <a:bodyPr/>
          <a:lstStyle/>
          <a:p>
            <a:pPr marL="0" indent="0">
              <a:buNone/>
            </a:pPr>
            <a:r>
              <a:rPr lang="en-US" dirty="0"/>
              <a:t>Contributions from all pre-image algebra elements</a:t>
            </a:r>
            <a:endParaRPr lang="en-CA" dirty="0"/>
          </a:p>
        </p:txBody>
      </p:sp>
      <p:pic>
        <p:nvPicPr>
          <p:cNvPr id="5" name="Picture 4">
            <a:extLst>
              <a:ext uri="{FF2B5EF4-FFF2-40B4-BE49-F238E27FC236}">
                <a16:creationId xmlns:a16="http://schemas.microsoft.com/office/drawing/2014/main" id="{AE6C8E72-B449-3460-3203-7B0E0CC486FF}"/>
              </a:ext>
            </a:extLst>
          </p:cNvPr>
          <p:cNvPicPr>
            <a:picLocks noChangeAspect="1"/>
          </p:cNvPicPr>
          <p:nvPr/>
        </p:nvPicPr>
        <p:blipFill rotWithShape="1">
          <a:blip r:embed="rId3"/>
          <a:srcRect l="13275" t="48826" r="17741" b="30329"/>
          <a:stretch/>
        </p:blipFill>
        <p:spPr>
          <a:xfrm>
            <a:off x="184077" y="2045186"/>
            <a:ext cx="11571370" cy="2331076"/>
          </a:xfrm>
          <a:prstGeom prst="rect">
            <a:avLst/>
          </a:prstGeom>
        </p:spPr>
      </p:pic>
    </p:spTree>
    <p:extLst>
      <p:ext uri="{BB962C8B-B14F-4D97-AF65-F5344CB8AC3E}">
        <p14:creationId xmlns:p14="http://schemas.microsoft.com/office/powerpoint/2010/main" val="3865605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26F25-897A-E292-413E-BB405A7A572D}"/>
              </a:ext>
            </a:extLst>
          </p:cNvPr>
          <p:cNvSpPr>
            <a:spLocks noGrp="1"/>
          </p:cNvSpPr>
          <p:nvPr>
            <p:ph type="title"/>
          </p:nvPr>
        </p:nvSpPr>
        <p:spPr/>
        <p:txBody>
          <a:bodyPr/>
          <a:lstStyle/>
          <a:p>
            <a:r>
              <a:rPr lang="en-US" dirty="0"/>
              <a:t>Probabilistic Approach</a:t>
            </a:r>
            <a:endParaRPr lang="en-CA" dirty="0"/>
          </a:p>
        </p:txBody>
      </p:sp>
      <p:sp>
        <p:nvSpPr>
          <p:cNvPr id="3" name="Content Placeholder 2">
            <a:extLst>
              <a:ext uri="{FF2B5EF4-FFF2-40B4-BE49-F238E27FC236}">
                <a16:creationId xmlns:a16="http://schemas.microsoft.com/office/drawing/2014/main" id="{73987DC1-6846-E046-CE79-FDFFE63AC36B}"/>
              </a:ext>
            </a:extLst>
          </p:cNvPr>
          <p:cNvSpPr>
            <a:spLocks noGrp="1"/>
          </p:cNvSpPr>
          <p:nvPr>
            <p:ph idx="1"/>
          </p:nvPr>
        </p:nvSpPr>
        <p:spPr>
          <a:xfrm>
            <a:off x="838200" y="1825625"/>
            <a:ext cx="7811814" cy="4351338"/>
          </a:xfrm>
        </p:spPr>
        <p:txBody>
          <a:bodyPr/>
          <a:lstStyle/>
          <a:p>
            <a:r>
              <a:rPr lang="en-US" dirty="0"/>
              <a:t>Given observation X, Assume: Latent Structure Z</a:t>
            </a:r>
          </a:p>
          <a:p>
            <a:r>
              <a:rPr lang="en-US" dirty="0"/>
              <a:t>Want to infer the posterior over latent variables given observations, p(Z|X)</a:t>
            </a:r>
          </a:p>
          <a:p>
            <a:endParaRPr lang="en-US" dirty="0"/>
          </a:p>
          <a:p>
            <a:r>
              <a:rPr lang="en-US" dirty="0" err="1"/>
              <a:t>Baye’s</a:t>
            </a:r>
            <a:r>
              <a:rPr lang="en-US" dirty="0"/>
              <a:t> Rule: intractable in practice</a:t>
            </a:r>
          </a:p>
          <a:p>
            <a:r>
              <a:rPr lang="en-US" dirty="0"/>
              <a:t>Variational Inference</a:t>
            </a:r>
          </a:p>
          <a:p>
            <a:endParaRPr lang="en-US" dirty="0"/>
          </a:p>
          <a:p>
            <a:r>
              <a:rPr lang="en-US" dirty="0"/>
              <a:t>Reparameterization trick</a:t>
            </a:r>
          </a:p>
          <a:p>
            <a:pPr marL="0" indent="0">
              <a:buNone/>
            </a:pPr>
            <a:endParaRPr lang="en-CA" dirty="0"/>
          </a:p>
        </p:txBody>
      </p:sp>
      <p:sp>
        <p:nvSpPr>
          <p:cNvPr id="4" name="Google Shape;81;p15">
            <a:extLst>
              <a:ext uri="{FF2B5EF4-FFF2-40B4-BE49-F238E27FC236}">
                <a16:creationId xmlns:a16="http://schemas.microsoft.com/office/drawing/2014/main" id="{5BD5D8D0-7A5D-C4DC-D22B-F705FA2B18BE}"/>
              </a:ext>
            </a:extLst>
          </p:cNvPr>
          <p:cNvSpPr/>
          <p:nvPr/>
        </p:nvSpPr>
        <p:spPr>
          <a:xfrm>
            <a:off x="9759637" y="3640390"/>
            <a:ext cx="858900" cy="879600"/>
          </a:xfrm>
          <a:prstGeom prst="ellipse">
            <a:avLst/>
          </a:prstGeom>
          <a:solidFill>
            <a:srgbClr val="B7B7B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Droid Sans"/>
                <a:ea typeface="Droid Sans"/>
                <a:cs typeface="Droid Sans"/>
                <a:sym typeface="Droid Sans"/>
              </a:rPr>
              <a:t>X</a:t>
            </a:r>
            <a:endParaRPr sz="1800" b="1">
              <a:latin typeface="Droid Sans"/>
              <a:ea typeface="Droid Sans"/>
              <a:cs typeface="Droid Sans"/>
              <a:sym typeface="Droid Sans"/>
            </a:endParaRPr>
          </a:p>
        </p:txBody>
      </p:sp>
      <p:sp>
        <p:nvSpPr>
          <p:cNvPr id="5" name="Google Shape;82;p15">
            <a:extLst>
              <a:ext uri="{FF2B5EF4-FFF2-40B4-BE49-F238E27FC236}">
                <a16:creationId xmlns:a16="http://schemas.microsoft.com/office/drawing/2014/main" id="{8B987DAB-4A7E-5D55-0AFE-B74064E1408F}"/>
              </a:ext>
            </a:extLst>
          </p:cNvPr>
          <p:cNvSpPr/>
          <p:nvPr/>
        </p:nvSpPr>
        <p:spPr>
          <a:xfrm>
            <a:off x="9759637" y="2091453"/>
            <a:ext cx="858900" cy="8796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Droid Sans"/>
                <a:ea typeface="Droid Sans"/>
                <a:cs typeface="Droid Sans"/>
                <a:sym typeface="Droid Sans"/>
              </a:rPr>
              <a:t>Z</a:t>
            </a:r>
            <a:endParaRPr sz="1800" b="1">
              <a:latin typeface="Droid Sans"/>
              <a:ea typeface="Droid Sans"/>
              <a:cs typeface="Droid Sans"/>
              <a:sym typeface="Droid Sans"/>
            </a:endParaRPr>
          </a:p>
        </p:txBody>
      </p:sp>
      <p:cxnSp>
        <p:nvCxnSpPr>
          <p:cNvPr id="6" name="Google Shape;83;p15">
            <a:extLst>
              <a:ext uri="{FF2B5EF4-FFF2-40B4-BE49-F238E27FC236}">
                <a16:creationId xmlns:a16="http://schemas.microsoft.com/office/drawing/2014/main" id="{0CEEEAAF-35C5-2464-7CB8-73FD4370F5A5}"/>
              </a:ext>
            </a:extLst>
          </p:cNvPr>
          <p:cNvCxnSpPr>
            <a:stCxn id="5" idx="4"/>
            <a:endCxn id="4" idx="0"/>
          </p:cNvCxnSpPr>
          <p:nvPr/>
        </p:nvCxnSpPr>
        <p:spPr>
          <a:xfrm>
            <a:off x="10189087" y="2971053"/>
            <a:ext cx="0" cy="669300"/>
          </a:xfrm>
          <a:prstGeom prst="straightConnector1">
            <a:avLst/>
          </a:prstGeom>
          <a:noFill/>
          <a:ln w="28575" cap="flat" cmpd="sng">
            <a:solidFill>
              <a:srgbClr val="000000"/>
            </a:solidFill>
            <a:prstDash val="solid"/>
            <a:round/>
            <a:headEnd type="none" w="med" len="med"/>
            <a:tailEnd type="stealth" w="med" len="med"/>
          </a:ln>
        </p:spPr>
      </p:cxnSp>
    </p:spTree>
    <p:extLst>
      <p:ext uri="{BB962C8B-B14F-4D97-AF65-F5344CB8AC3E}">
        <p14:creationId xmlns:p14="http://schemas.microsoft.com/office/powerpoint/2010/main" val="4211801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5BBF8-42DA-C89B-DA3E-8B0E6FFFFE72}"/>
              </a:ext>
            </a:extLst>
          </p:cNvPr>
          <p:cNvSpPr>
            <a:spLocks noGrp="1"/>
          </p:cNvSpPr>
          <p:nvPr>
            <p:ph type="title"/>
          </p:nvPr>
        </p:nvSpPr>
        <p:spPr/>
        <p:txBody>
          <a:bodyPr/>
          <a:lstStyle/>
          <a:p>
            <a:r>
              <a:rPr lang="en-US" dirty="0"/>
              <a:t>Pushforward to SO(2), Lie Algebra R</a:t>
            </a:r>
            <a:endParaRPr lang="en-CA" dirty="0"/>
          </a:p>
        </p:txBody>
      </p:sp>
      <p:sp>
        <p:nvSpPr>
          <p:cNvPr id="3" name="Content Placeholder 2">
            <a:extLst>
              <a:ext uri="{FF2B5EF4-FFF2-40B4-BE49-F238E27FC236}">
                <a16:creationId xmlns:a16="http://schemas.microsoft.com/office/drawing/2014/main" id="{70B94D61-E4CA-8189-0E62-B8B601A00259}"/>
              </a:ext>
            </a:extLst>
          </p:cNvPr>
          <p:cNvSpPr>
            <a:spLocks noGrp="1"/>
          </p:cNvSpPr>
          <p:nvPr>
            <p:ph idx="1"/>
          </p:nvPr>
        </p:nvSpPr>
        <p:spPr/>
        <p:txBody>
          <a:bodyPr/>
          <a:lstStyle/>
          <a:p>
            <a:endParaRPr lang="en-CA"/>
          </a:p>
        </p:txBody>
      </p:sp>
      <p:pic>
        <p:nvPicPr>
          <p:cNvPr id="5" name="Picture 4">
            <a:extLst>
              <a:ext uri="{FF2B5EF4-FFF2-40B4-BE49-F238E27FC236}">
                <a16:creationId xmlns:a16="http://schemas.microsoft.com/office/drawing/2014/main" id="{1270473B-1823-C833-B82A-B1BC3F1E5F73}"/>
              </a:ext>
            </a:extLst>
          </p:cNvPr>
          <p:cNvPicPr>
            <a:picLocks noChangeAspect="1"/>
          </p:cNvPicPr>
          <p:nvPr/>
        </p:nvPicPr>
        <p:blipFill rotWithShape="1">
          <a:blip r:embed="rId3"/>
          <a:srcRect l="14340" t="26620" r="12233" b="16902"/>
          <a:stretch/>
        </p:blipFill>
        <p:spPr>
          <a:xfrm>
            <a:off x="1435995" y="1576029"/>
            <a:ext cx="9588572" cy="4916846"/>
          </a:xfrm>
          <a:prstGeom prst="rect">
            <a:avLst/>
          </a:prstGeom>
        </p:spPr>
      </p:pic>
    </p:spTree>
    <p:extLst>
      <p:ext uri="{BB962C8B-B14F-4D97-AF65-F5344CB8AC3E}">
        <p14:creationId xmlns:p14="http://schemas.microsoft.com/office/powerpoint/2010/main" val="27983739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454E2-6894-DBCF-1871-A377178AC4CF}"/>
              </a:ext>
            </a:extLst>
          </p:cNvPr>
          <p:cNvSpPr>
            <a:spLocks noGrp="1"/>
          </p:cNvSpPr>
          <p:nvPr>
            <p:ph type="title"/>
          </p:nvPr>
        </p:nvSpPr>
        <p:spPr/>
        <p:txBody>
          <a:bodyPr/>
          <a:lstStyle/>
          <a:p>
            <a:r>
              <a:rPr lang="en-US" dirty="0"/>
              <a:t>The Special Orthogonal Group SO(3)</a:t>
            </a:r>
            <a:endParaRPr lang="en-CA" dirty="0"/>
          </a:p>
        </p:txBody>
      </p:sp>
      <p:sp>
        <p:nvSpPr>
          <p:cNvPr id="3" name="Content Placeholder 2">
            <a:extLst>
              <a:ext uri="{FF2B5EF4-FFF2-40B4-BE49-F238E27FC236}">
                <a16:creationId xmlns:a16="http://schemas.microsoft.com/office/drawing/2014/main" id="{8C1B7B05-69A1-79E9-FA4B-523B0DCD3D8D}"/>
              </a:ext>
            </a:extLst>
          </p:cNvPr>
          <p:cNvSpPr>
            <a:spLocks noGrp="1"/>
          </p:cNvSpPr>
          <p:nvPr>
            <p:ph idx="1"/>
          </p:nvPr>
        </p:nvSpPr>
        <p:spPr>
          <a:xfrm>
            <a:off x="838200" y="4726545"/>
            <a:ext cx="10515600" cy="1450417"/>
          </a:xfrm>
        </p:spPr>
        <p:txBody>
          <a:bodyPr/>
          <a:lstStyle/>
          <a:p>
            <a:pPr marL="0" indent="0">
              <a:buNone/>
            </a:pPr>
            <a:r>
              <a:rPr lang="en-US" dirty="0"/>
              <a:t>Group of 3D oriented rotations, describe rotations of static object</a:t>
            </a:r>
            <a:endParaRPr lang="en-CA" dirty="0"/>
          </a:p>
        </p:txBody>
      </p:sp>
      <p:pic>
        <p:nvPicPr>
          <p:cNvPr id="4" name="Google Shape;214;p28">
            <a:extLst>
              <a:ext uri="{FF2B5EF4-FFF2-40B4-BE49-F238E27FC236}">
                <a16:creationId xmlns:a16="http://schemas.microsoft.com/office/drawing/2014/main" id="{2AD4AFA3-1632-8CF1-5BFE-D51CA3D11DBB}"/>
              </a:ext>
            </a:extLst>
          </p:cNvPr>
          <p:cNvPicPr preferRelativeResize="0"/>
          <p:nvPr/>
        </p:nvPicPr>
        <p:blipFill>
          <a:blip r:embed="rId3">
            <a:alphaModFix/>
          </a:blip>
          <a:stretch>
            <a:fillRect/>
          </a:stretch>
        </p:blipFill>
        <p:spPr>
          <a:xfrm>
            <a:off x="1324838" y="2188629"/>
            <a:ext cx="3918399" cy="1614275"/>
          </a:xfrm>
          <a:prstGeom prst="rect">
            <a:avLst/>
          </a:prstGeom>
          <a:noFill/>
          <a:ln>
            <a:noFill/>
          </a:ln>
        </p:spPr>
      </p:pic>
      <p:pic>
        <p:nvPicPr>
          <p:cNvPr id="5" name="Google Shape;215;p28">
            <a:extLst>
              <a:ext uri="{FF2B5EF4-FFF2-40B4-BE49-F238E27FC236}">
                <a16:creationId xmlns:a16="http://schemas.microsoft.com/office/drawing/2014/main" id="{D0B8BAF7-8ECB-66D3-1479-3D75FD36EEDD}"/>
              </a:ext>
            </a:extLst>
          </p:cNvPr>
          <p:cNvPicPr preferRelativeResize="0"/>
          <p:nvPr/>
        </p:nvPicPr>
        <p:blipFill>
          <a:blip r:embed="rId4">
            <a:alphaModFix/>
          </a:blip>
          <a:stretch>
            <a:fillRect/>
          </a:stretch>
        </p:blipFill>
        <p:spPr>
          <a:xfrm>
            <a:off x="6999318" y="2188628"/>
            <a:ext cx="3520336" cy="1614275"/>
          </a:xfrm>
          <a:prstGeom prst="rect">
            <a:avLst/>
          </a:prstGeom>
          <a:noFill/>
          <a:ln>
            <a:noFill/>
          </a:ln>
        </p:spPr>
      </p:pic>
    </p:spTree>
    <p:extLst>
      <p:ext uri="{BB962C8B-B14F-4D97-AF65-F5344CB8AC3E}">
        <p14:creationId xmlns:p14="http://schemas.microsoft.com/office/powerpoint/2010/main" val="29498219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DE5BF-53E4-EF7E-D1C2-B7903FEC78E0}"/>
              </a:ext>
            </a:extLst>
          </p:cNvPr>
          <p:cNvSpPr>
            <a:spLocks noGrp="1"/>
          </p:cNvSpPr>
          <p:nvPr>
            <p:ph type="title"/>
          </p:nvPr>
        </p:nvSpPr>
        <p:spPr/>
        <p:txBody>
          <a:bodyPr/>
          <a:lstStyle/>
          <a:p>
            <a:r>
              <a:rPr lang="en-US" dirty="0"/>
              <a:t>The Special Orthogonal Group SO(3)</a:t>
            </a:r>
            <a:endParaRPr lang="en-CA" dirty="0"/>
          </a:p>
        </p:txBody>
      </p:sp>
      <p:sp>
        <p:nvSpPr>
          <p:cNvPr id="3" name="Content Placeholder 2">
            <a:extLst>
              <a:ext uri="{FF2B5EF4-FFF2-40B4-BE49-F238E27FC236}">
                <a16:creationId xmlns:a16="http://schemas.microsoft.com/office/drawing/2014/main" id="{B09D9DE7-E006-ED09-9CEB-AFBF5DE9B0B3}"/>
              </a:ext>
            </a:extLst>
          </p:cNvPr>
          <p:cNvSpPr>
            <a:spLocks noGrp="1"/>
          </p:cNvSpPr>
          <p:nvPr>
            <p:ph idx="1"/>
          </p:nvPr>
        </p:nvSpPr>
        <p:spPr>
          <a:xfrm>
            <a:off x="838200" y="1606523"/>
            <a:ext cx="10515600" cy="5077446"/>
          </a:xfrm>
        </p:spPr>
        <p:txBody>
          <a:bodyPr>
            <a:normAutofit/>
          </a:bodyPr>
          <a:lstStyle/>
          <a:p>
            <a:r>
              <a:rPr lang="en-US" dirty="0"/>
              <a:t>Basis for Lie algebra</a:t>
            </a:r>
          </a:p>
          <a:p>
            <a:endParaRPr lang="en-US" dirty="0"/>
          </a:p>
          <a:p>
            <a:endParaRPr lang="en-US" dirty="0"/>
          </a:p>
          <a:p>
            <a:endParaRPr lang="en-US" dirty="0"/>
          </a:p>
          <a:p>
            <a:r>
              <a:rPr lang="en-US" dirty="0"/>
              <a:t>Exponential map</a:t>
            </a:r>
          </a:p>
        </p:txBody>
      </p:sp>
      <p:pic>
        <p:nvPicPr>
          <p:cNvPr id="7" name="Picture 6">
            <a:extLst>
              <a:ext uri="{FF2B5EF4-FFF2-40B4-BE49-F238E27FC236}">
                <a16:creationId xmlns:a16="http://schemas.microsoft.com/office/drawing/2014/main" id="{FDBE8DAF-BCFD-AA58-0D0B-0DF8DB11B486}"/>
              </a:ext>
            </a:extLst>
          </p:cNvPr>
          <p:cNvPicPr>
            <a:picLocks noChangeAspect="1"/>
          </p:cNvPicPr>
          <p:nvPr/>
        </p:nvPicPr>
        <p:blipFill rotWithShape="1">
          <a:blip r:embed="rId3"/>
          <a:srcRect l="20963" t="20301" r="50649" b="71699"/>
          <a:stretch/>
        </p:blipFill>
        <p:spPr>
          <a:xfrm>
            <a:off x="2595718" y="2215730"/>
            <a:ext cx="5620555" cy="1055983"/>
          </a:xfrm>
          <a:prstGeom prst="rect">
            <a:avLst/>
          </a:prstGeom>
        </p:spPr>
      </p:pic>
      <p:pic>
        <p:nvPicPr>
          <p:cNvPr id="9" name="Picture 8">
            <a:extLst>
              <a:ext uri="{FF2B5EF4-FFF2-40B4-BE49-F238E27FC236}">
                <a16:creationId xmlns:a16="http://schemas.microsoft.com/office/drawing/2014/main" id="{943CB309-A13E-F920-4BD4-EA750E70D424}"/>
              </a:ext>
            </a:extLst>
          </p:cNvPr>
          <p:cNvPicPr>
            <a:picLocks noChangeAspect="1"/>
          </p:cNvPicPr>
          <p:nvPr/>
        </p:nvPicPr>
        <p:blipFill rotWithShape="1">
          <a:blip r:embed="rId3"/>
          <a:srcRect l="23945" t="39828" r="52026" b="56043"/>
          <a:stretch/>
        </p:blipFill>
        <p:spPr>
          <a:xfrm>
            <a:off x="3138456" y="4974733"/>
            <a:ext cx="4831473" cy="553488"/>
          </a:xfrm>
          <a:prstGeom prst="rect">
            <a:avLst/>
          </a:prstGeom>
        </p:spPr>
      </p:pic>
      <p:pic>
        <p:nvPicPr>
          <p:cNvPr id="13" name="Picture 12">
            <a:extLst>
              <a:ext uri="{FF2B5EF4-FFF2-40B4-BE49-F238E27FC236}">
                <a16:creationId xmlns:a16="http://schemas.microsoft.com/office/drawing/2014/main" id="{3463B2B6-9D96-005F-7DEA-69817D149810}"/>
              </a:ext>
            </a:extLst>
          </p:cNvPr>
          <p:cNvPicPr>
            <a:picLocks noChangeAspect="1"/>
          </p:cNvPicPr>
          <p:nvPr/>
        </p:nvPicPr>
        <p:blipFill rotWithShape="1">
          <a:blip r:embed="rId4"/>
          <a:srcRect l="31916" t="33118" r="50000" b="64473"/>
          <a:stretch/>
        </p:blipFill>
        <p:spPr>
          <a:xfrm>
            <a:off x="3793284" y="4430519"/>
            <a:ext cx="3785791" cy="336159"/>
          </a:xfrm>
          <a:prstGeom prst="rect">
            <a:avLst/>
          </a:prstGeom>
        </p:spPr>
      </p:pic>
    </p:spTree>
    <p:extLst>
      <p:ext uri="{BB962C8B-B14F-4D97-AF65-F5344CB8AC3E}">
        <p14:creationId xmlns:p14="http://schemas.microsoft.com/office/powerpoint/2010/main" val="8445497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DE5BF-53E4-EF7E-D1C2-B7903FEC78E0}"/>
              </a:ext>
            </a:extLst>
          </p:cNvPr>
          <p:cNvSpPr>
            <a:spLocks noGrp="1"/>
          </p:cNvSpPr>
          <p:nvPr>
            <p:ph type="title"/>
          </p:nvPr>
        </p:nvSpPr>
        <p:spPr/>
        <p:txBody>
          <a:bodyPr/>
          <a:lstStyle/>
          <a:p>
            <a:r>
              <a:rPr lang="en-US" dirty="0"/>
              <a:t>The Special Orthogonal Group SO(3)</a:t>
            </a:r>
            <a:endParaRPr lang="en-CA" dirty="0"/>
          </a:p>
        </p:txBody>
      </p:sp>
      <p:sp>
        <p:nvSpPr>
          <p:cNvPr id="3" name="Content Placeholder 2">
            <a:extLst>
              <a:ext uri="{FF2B5EF4-FFF2-40B4-BE49-F238E27FC236}">
                <a16:creationId xmlns:a16="http://schemas.microsoft.com/office/drawing/2014/main" id="{B09D9DE7-E006-ED09-9CEB-AFBF5DE9B0B3}"/>
              </a:ext>
            </a:extLst>
          </p:cNvPr>
          <p:cNvSpPr>
            <a:spLocks noGrp="1"/>
          </p:cNvSpPr>
          <p:nvPr>
            <p:ph idx="1"/>
          </p:nvPr>
        </p:nvSpPr>
        <p:spPr>
          <a:xfrm>
            <a:off x="838200" y="1606523"/>
            <a:ext cx="10515600" cy="5077446"/>
          </a:xfrm>
        </p:spPr>
        <p:txBody>
          <a:bodyPr>
            <a:normAutofit/>
          </a:bodyPr>
          <a:lstStyle/>
          <a:p>
            <a:r>
              <a:rPr lang="en-US" dirty="0"/>
              <a:t>Basis for Lie algebra</a:t>
            </a:r>
          </a:p>
          <a:p>
            <a:endParaRPr lang="en-US" dirty="0"/>
          </a:p>
          <a:p>
            <a:endParaRPr lang="en-US" dirty="0"/>
          </a:p>
          <a:p>
            <a:endParaRPr lang="en-US" dirty="0"/>
          </a:p>
          <a:p>
            <a:r>
              <a:rPr lang="en-US" dirty="0"/>
              <a:t>Exponential map</a:t>
            </a:r>
          </a:p>
        </p:txBody>
      </p:sp>
      <p:pic>
        <p:nvPicPr>
          <p:cNvPr id="7" name="Picture 6">
            <a:extLst>
              <a:ext uri="{FF2B5EF4-FFF2-40B4-BE49-F238E27FC236}">
                <a16:creationId xmlns:a16="http://schemas.microsoft.com/office/drawing/2014/main" id="{FDBE8DAF-BCFD-AA58-0D0B-0DF8DB11B486}"/>
              </a:ext>
            </a:extLst>
          </p:cNvPr>
          <p:cNvPicPr>
            <a:picLocks noChangeAspect="1"/>
          </p:cNvPicPr>
          <p:nvPr/>
        </p:nvPicPr>
        <p:blipFill rotWithShape="1">
          <a:blip r:embed="rId3"/>
          <a:srcRect l="20963" t="20301" r="50649" b="71699"/>
          <a:stretch/>
        </p:blipFill>
        <p:spPr>
          <a:xfrm>
            <a:off x="2595718" y="2215730"/>
            <a:ext cx="5620555" cy="1055983"/>
          </a:xfrm>
          <a:prstGeom prst="rect">
            <a:avLst/>
          </a:prstGeom>
        </p:spPr>
      </p:pic>
      <p:pic>
        <p:nvPicPr>
          <p:cNvPr id="9" name="Picture 8">
            <a:extLst>
              <a:ext uri="{FF2B5EF4-FFF2-40B4-BE49-F238E27FC236}">
                <a16:creationId xmlns:a16="http://schemas.microsoft.com/office/drawing/2014/main" id="{943CB309-A13E-F920-4BD4-EA750E70D424}"/>
              </a:ext>
            </a:extLst>
          </p:cNvPr>
          <p:cNvPicPr>
            <a:picLocks noChangeAspect="1"/>
          </p:cNvPicPr>
          <p:nvPr/>
        </p:nvPicPr>
        <p:blipFill rotWithShape="1">
          <a:blip r:embed="rId3"/>
          <a:srcRect l="23945" t="39828" r="52026" b="56043"/>
          <a:stretch/>
        </p:blipFill>
        <p:spPr>
          <a:xfrm>
            <a:off x="3138456" y="4974733"/>
            <a:ext cx="4831473" cy="553488"/>
          </a:xfrm>
          <a:prstGeom prst="rect">
            <a:avLst/>
          </a:prstGeom>
        </p:spPr>
      </p:pic>
      <p:pic>
        <p:nvPicPr>
          <p:cNvPr id="13" name="Picture 12">
            <a:extLst>
              <a:ext uri="{FF2B5EF4-FFF2-40B4-BE49-F238E27FC236}">
                <a16:creationId xmlns:a16="http://schemas.microsoft.com/office/drawing/2014/main" id="{3463B2B6-9D96-005F-7DEA-69817D149810}"/>
              </a:ext>
            </a:extLst>
          </p:cNvPr>
          <p:cNvPicPr>
            <a:picLocks noChangeAspect="1"/>
          </p:cNvPicPr>
          <p:nvPr/>
        </p:nvPicPr>
        <p:blipFill rotWithShape="1">
          <a:blip r:embed="rId4"/>
          <a:srcRect l="31916" t="33118" r="50000" b="64473"/>
          <a:stretch/>
        </p:blipFill>
        <p:spPr>
          <a:xfrm>
            <a:off x="3793284" y="4430519"/>
            <a:ext cx="3785791" cy="336159"/>
          </a:xfrm>
          <a:prstGeom prst="rect">
            <a:avLst/>
          </a:prstGeom>
        </p:spPr>
      </p:pic>
      <p:pic>
        <p:nvPicPr>
          <p:cNvPr id="15" name="Picture 14">
            <a:extLst>
              <a:ext uri="{FF2B5EF4-FFF2-40B4-BE49-F238E27FC236}">
                <a16:creationId xmlns:a16="http://schemas.microsoft.com/office/drawing/2014/main" id="{8E8FC968-1341-E384-6D5A-ADD876967B0D}"/>
              </a:ext>
            </a:extLst>
          </p:cNvPr>
          <p:cNvPicPr>
            <a:picLocks noChangeAspect="1"/>
          </p:cNvPicPr>
          <p:nvPr/>
        </p:nvPicPr>
        <p:blipFill rotWithShape="1">
          <a:blip r:embed="rId4"/>
          <a:srcRect l="25034" t="56946" r="53116" b="38430"/>
          <a:stretch/>
        </p:blipFill>
        <p:spPr>
          <a:xfrm>
            <a:off x="3325978" y="5611134"/>
            <a:ext cx="4456428" cy="628699"/>
          </a:xfrm>
          <a:prstGeom prst="rect">
            <a:avLst/>
          </a:prstGeom>
        </p:spPr>
      </p:pic>
    </p:spTree>
    <p:extLst>
      <p:ext uri="{BB962C8B-B14F-4D97-AF65-F5344CB8AC3E}">
        <p14:creationId xmlns:p14="http://schemas.microsoft.com/office/powerpoint/2010/main" val="1457280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B39F4-FA91-EE0E-A169-A9D9B9024434}"/>
              </a:ext>
            </a:extLst>
          </p:cNvPr>
          <p:cNvSpPr>
            <a:spLocks noGrp="1"/>
          </p:cNvSpPr>
          <p:nvPr>
            <p:ph type="title"/>
          </p:nvPr>
        </p:nvSpPr>
        <p:spPr/>
        <p:txBody>
          <a:bodyPr/>
          <a:lstStyle/>
          <a:p>
            <a:r>
              <a:rPr lang="en-US" dirty="0"/>
              <a:t>The Special Orthogonal Group SO(3)</a:t>
            </a:r>
            <a:endParaRPr lang="en-CA" dirty="0"/>
          </a:p>
        </p:txBody>
      </p:sp>
      <p:sp>
        <p:nvSpPr>
          <p:cNvPr id="3" name="Content Placeholder 2">
            <a:extLst>
              <a:ext uri="{FF2B5EF4-FFF2-40B4-BE49-F238E27FC236}">
                <a16:creationId xmlns:a16="http://schemas.microsoft.com/office/drawing/2014/main" id="{7EED289D-E436-C019-5EB5-45D057F89564}"/>
              </a:ext>
            </a:extLst>
          </p:cNvPr>
          <p:cNvSpPr>
            <a:spLocks noGrp="1"/>
          </p:cNvSpPr>
          <p:nvPr>
            <p:ph idx="1"/>
          </p:nvPr>
        </p:nvSpPr>
        <p:spPr/>
        <p:txBody>
          <a:bodyPr/>
          <a:lstStyle/>
          <a:p>
            <a:endParaRPr lang="en-CA" dirty="0"/>
          </a:p>
        </p:txBody>
      </p:sp>
      <p:pic>
        <p:nvPicPr>
          <p:cNvPr id="5" name="Picture 4">
            <a:extLst>
              <a:ext uri="{FF2B5EF4-FFF2-40B4-BE49-F238E27FC236}">
                <a16:creationId xmlns:a16="http://schemas.microsoft.com/office/drawing/2014/main" id="{E4B944EA-1EB4-0335-BF0E-03312174A45C}"/>
              </a:ext>
            </a:extLst>
          </p:cNvPr>
          <p:cNvPicPr>
            <a:picLocks noChangeAspect="1"/>
          </p:cNvPicPr>
          <p:nvPr/>
        </p:nvPicPr>
        <p:blipFill rotWithShape="1">
          <a:blip r:embed="rId2"/>
          <a:srcRect l="20619" t="65634" r="48242" b="9930"/>
          <a:stretch/>
        </p:blipFill>
        <p:spPr>
          <a:xfrm>
            <a:off x="2662116" y="2129668"/>
            <a:ext cx="6867767" cy="3592706"/>
          </a:xfrm>
          <a:prstGeom prst="rect">
            <a:avLst/>
          </a:prstGeom>
        </p:spPr>
      </p:pic>
    </p:spTree>
    <p:extLst>
      <p:ext uri="{BB962C8B-B14F-4D97-AF65-F5344CB8AC3E}">
        <p14:creationId xmlns:p14="http://schemas.microsoft.com/office/powerpoint/2010/main" val="34319273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D7FB7-572D-A55B-205B-07E7EC530401}"/>
              </a:ext>
            </a:extLst>
          </p:cNvPr>
          <p:cNvSpPr>
            <a:spLocks noGrp="1"/>
          </p:cNvSpPr>
          <p:nvPr>
            <p:ph type="title"/>
          </p:nvPr>
        </p:nvSpPr>
        <p:spPr/>
        <p:txBody>
          <a:bodyPr/>
          <a:lstStyle/>
          <a:p>
            <a:r>
              <a:rPr lang="en-US" dirty="0"/>
              <a:t>Experiments: Normalizing Flow</a:t>
            </a:r>
            <a:endParaRPr lang="en-CA" dirty="0"/>
          </a:p>
        </p:txBody>
      </p:sp>
      <p:sp>
        <p:nvSpPr>
          <p:cNvPr id="3" name="Content Placeholder 2">
            <a:extLst>
              <a:ext uri="{FF2B5EF4-FFF2-40B4-BE49-F238E27FC236}">
                <a16:creationId xmlns:a16="http://schemas.microsoft.com/office/drawing/2014/main" id="{78E9A7CE-45C8-9666-9B1A-2A8C0AD68F45}"/>
              </a:ext>
            </a:extLst>
          </p:cNvPr>
          <p:cNvSpPr>
            <a:spLocks noGrp="1"/>
          </p:cNvSpPr>
          <p:nvPr>
            <p:ph idx="1"/>
          </p:nvPr>
        </p:nvSpPr>
        <p:spPr/>
        <p:txBody>
          <a:bodyPr/>
          <a:lstStyle/>
          <a:p>
            <a:endParaRPr lang="en-CA"/>
          </a:p>
        </p:txBody>
      </p:sp>
      <p:sp>
        <p:nvSpPr>
          <p:cNvPr id="4" name="Google Shape;223;p29">
            <a:extLst>
              <a:ext uri="{FF2B5EF4-FFF2-40B4-BE49-F238E27FC236}">
                <a16:creationId xmlns:a16="http://schemas.microsoft.com/office/drawing/2014/main" id="{C81AEC21-DB8A-B9A2-B032-63E6E76C7C80}"/>
              </a:ext>
            </a:extLst>
          </p:cNvPr>
          <p:cNvSpPr txBox="1">
            <a:spLocks/>
          </p:cNvSpPr>
          <p:nvPr/>
        </p:nvSpPr>
        <p:spPr>
          <a:xfrm>
            <a:off x="415600" y="1749433"/>
            <a:ext cx="11360800" cy="43424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Font typeface="Arial" panose="020B0604020202020204" pitchFamily="34" charset="0"/>
              <a:buNone/>
            </a:pPr>
            <a:endParaRPr lang="en-US"/>
          </a:p>
          <a:p>
            <a:pPr indent="0">
              <a:spcBef>
                <a:spcPts val="2133"/>
              </a:spcBef>
              <a:buFont typeface="Arial" panose="020B0604020202020204" pitchFamily="34" charset="0"/>
              <a:buNone/>
            </a:pPr>
            <a:endParaRPr lang="en-US"/>
          </a:p>
          <a:p>
            <a:pPr marL="0" indent="0">
              <a:spcBef>
                <a:spcPts val="2133"/>
              </a:spcBef>
              <a:buFont typeface="Arial" panose="020B0604020202020204" pitchFamily="34" charset="0"/>
              <a:buNone/>
            </a:pPr>
            <a:endParaRPr lang="en-US"/>
          </a:p>
          <a:p>
            <a:pPr>
              <a:spcBef>
                <a:spcPts val="2133"/>
              </a:spcBef>
              <a:buFont typeface="Arial" panose="020B0604020202020204" pitchFamily="34" charset="0"/>
              <a:buChar char="-"/>
            </a:pPr>
            <a:r>
              <a:rPr lang="en-US"/>
              <a:t>True posterior: circular subgroup / discrete subgroup (order 3)</a:t>
            </a:r>
          </a:p>
          <a:p>
            <a:pPr>
              <a:buFont typeface="Arial" panose="020B0604020202020204" pitchFamily="34" charset="0"/>
              <a:buChar char="-"/>
            </a:pPr>
            <a:r>
              <a:rPr lang="en-US" b="1"/>
              <a:t>Multi-modal</a:t>
            </a:r>
            <a:r>
              <a:rPr lang="en-US"/>
              <a:t> distributions needed:</a:t>
            </a:r>
          </a:p>
          <a:p>
            <a:pPr lvl="1">
              <a:spcBef>
                <a:spcPts val="0"/>
              </a:spcBef>
              <a:buFont typeface="Arial" panose="020B0604020202020204" pitchFamily="34" charset="0"/>
              <a:buChar char="-"/>
            </a:pPr>
            <a:r>
              <a:rPr lang="en-US"/>
              <a:t>Recall we can use </a:t>
            </a:r>
            <a:r>
              <a:rPr lang="en-US" b="1"/>
              <a:t>arbitrary base distribution</a:t>
            </a:r>
            <a:r>
              <a:rPr lang="en-US" i="1"/>
              <a:t> </a:t>
            </a:r>
            <a:r>
              <a:rPr lang="en-US"/>
              <a:t>in the Lie Algebra</a:t>
            </a:r>
          </a:p>
          <a:p>
            <a:pPr lvl="1">
              <a:spcBef>
                <a:spcPts val="0"/>
              </a:spcBef>
              <a:buFont typeface="Arial" panose="020B0604020202020204" pitchFamily="34" charset="0"/>
              <a:buChar char="-"/>
            </a:pPr>
            <a:r>
              <a:rPr lang="en-US"/>
              <a:t>Why not use Normalizing Flows (NF)?</a:t>
            </a:r>
          </a:p>
          <a:p>
            <a:pPr>
              <a:buFont typeface="Arial" panose="020B0604020202020204" pitchFamily="34" charset="0"/>
              <a:buChar char="-"/>
            </a:pPr>
            <a:r>
              <a:rPr lang="en-US"/>
              <a:t>Basic NF: use repeated invertible transformations to create complex density</a:t>
            </a:r>
          </a:p>
          <a:p>
            <a:pPr lvl="1">
              <a:spcBef>
                <a:spcPts val="0"/>
              </a:spcBef>
              <a:buFont typeface="Arial" panose="020B0604020202020204" pitchFamily="34" charset="0"/>
              <a:buChar char="-"/>
            </a:pPr>
            <a:r>
              <a:rPr lang="en-US"/>
              <a:t>Parameterize very complex distribution in Lie Algebra and push to Lie Group</a:t>
            </a:r>
            <a:endParaRPr lang="en-US" dirty="0"/>
          </a:p>
        </p:txBody>
      </p:sp>
      <p:pic>
        <p:nvPicPr>
          <p:cNvPr id="5" name="Google Shape;225;p29">
            <a:extLst>
              <a:ext uri="{FF2B5EF4-FFF2-40B4-BE49-F238E27FC236}">
                <a16:creationId xmlns:a16="http://schemas.microsoft.com/office/drawing/2014/main" id="{303D3C55-27B7-888E-5D26-F305F1C971B4}"/>
              </a:ext>
            </a:extLst>
          </p:cNvPr>
          <p:cNvPicPr preferRelativeResize="0"/>
          <p:nvPr/>
        </p:nvPicPr>
        <p:blipFill>
          <a:blip r:embed="rId2">
            <a:alphaModFix/>
          </a:blip>
          <a:stretch>
            <a:fillRect/>
          </a:stretch>
        </p:blipFill>
        <p:spPr>
          <a:xfrm>
            <a:off x="557434" y="2002167"/>
            <a:ext cx="11247399" cy="1443267"/>
          </a:xfrm>
          <a:prstGeom prst="rect">
            <a:avLst/>
          </a:prstGeom>
          <a:noFill/>
          <a:ln>
            <a:noFill/>
          </a:ln>
        </p:spPr>
      </p:pic>
    </p:spTree>
    <p:extLst>
      <p:ext uri="{BB962C8B-B14F-4D97-AF65-F5344CB8AC3E}">
        <p14:creationId xmlns:p14="http://schemas.microsoft.com/office/powerpoint/2010/main" val="345211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225E6-8CB0-FBBA-D47D-F7BEA17C89B6}"/>
              </a:ext>
            </a:extLst>
          </p:cNvPr>
          <p:cNvSpPr>
            <a:spLocks noGrp="1"/>
          </p:cNvSpPr>
          <p:nvPr>
            <p:ph type="title"/>
          </p:nvPr>
        </p:nvSpPr>
        <p:spPr/>
        <p:txBody>
          <a:bodyPr/>
          <a:lstStyle/>
          <a:p>
            <a:r>
              <a:rPr lang="en-US" dirty="0"/>
              <a:t>Experiment: Variational Inference</a:t>
            </a:r>
            <a:endParaRPr lang="en-CA" dirty="0"/>
          </a:p>
        </p:txBody>
      </p:sp>
      <p:sp>
        <p:nvSpPr>
          <p:cNvPr id="4" name="Google Shape;212;p28">
            <a:extLst>
              <a:ext uri="{FF2B5EF4-FFF2-40B4-BE49-F238E27FC236}">
                <a16:creationId xmlns:a16="http://schemas.microsoft.com/office/drawing/2014/main" id="{572F81A2-04C8-1820-6018-9E40CC8BD1DD}"/>
              </a:ext>
            </a:extLst>
          </p:cNvPr>
          <p:cNvSpPr txBox="1">
            <a:spLocks/>
          </p:cNvSpPr>
          <p:nvPr/>
        </p:nvSpPr>
        <p:spPr>
          <a:xfrm>
            <a:off x="610422" y="1315385"/>
            <a:ext cx="10971155" cy="341640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600"/>
              </a:spcBef>
              <a:buFont typeface="Arial" panose="020B0604020202020204" pitchFamily="34" charset="0"/>
              <a:buNone/>
            </a:pPr>
            <a:endParaRPr lang="en-US" dirty="0"/>
          </a:p>
          <a:p>
            <a:pPr marL="457200" indent="-342900">
              <a:spcBef>
                <a:spcPts val="0"/>
              </a:spcBef>
              <a:buSzPts val="1800"/>
              <a:buFont typeface="Arial" panose="020B0604020202020204" pitchFamily="34" charset="0"/>
              <a:buChar char="-"/>
            </a:pPr>
            <a:r>
              <a:rPr lang="en-US" dirty="0"/>
              <a:t>Task: given two views of an object, find which rotation(s) relate(s) them</a:t>
            </a:r>
          </a:p>
          <a:p>
            <a:pPr marL="457200" indent="-342900">
              <a:spcBef>
                <a:spcPts val="0"/>
              </a:spcBef>
              <a:buSzPts val="1800"/>
              <a:buFont typeface="Arial" panose="020B0604020202020204" pitchFamily="34" charset="0"/>
              <a:buChar char="-"/>
            </a:pPr>
            <a:r>
              <a:rPr lang="en-US" dirty="0"/>
              <a:t>Variational Inference on SO(3)-valued latent</a:t>
            </a:r>
          </a:p>
          <a:p>
            <a:pPr marL="914400" lvl="1" indent="-317500">
              <a:spcBef>
                <a:spcPts val="0"/>
              </a:spcBef>
              <a:buSzPts val="1400"/>
              <a:buFont typeface="Arial" panose="020B0604020202020204" pitchFamily="34" charset="0"/>
              <a:buChar char="-"/>
            </a:pPr>
            <a:r>
              <a:rPr lang="en-US" dirty="0"/>
              <a:t>Object (a) has rotational symmetry around one axis</a:t>
            </a:r>
          </a:p>
          <a:p>
            <a:pPr marL="914400" lvl="1" indent="-317500">
              <a:spcBef>
                <a:spcPts val="0"/>
              </a:spcBef>
              <a:buSzPts val="1400"/>
              <a:buFont typeface="Arial" panose="020B0604020202020204" pitchFamily="34" charset="0"/>
              <a:buChar char="-"/>
            </a:pPr>
            <a:r>
              <a:rPr lang="en-US" dirty="0"/>
              <a:t>Object (b) has threefold discrete symmetry around one axis</a:t>
            </a:r>
          </a:p>
        </p:txBody>
      </p:sp>
      <p:pic>
        <p:nvPicPr>
          <p:cNvPr id="5" name="Google Shape;214;p28">
            <a:extLst>
              <a:ext uri="{FF2B5EF4-FFF2-40B4-BE49-F238E27FC236}">
                <a16:creationId xmlns:a16="http://schemas.microsoft.com/office/drawing/2014/main" id="{54B401D3-F7AB-677E-A12D-9312F7665F1B}"/>
              </a:ext>
            </a:extLst>
          </p:cNvPr>
          <p:cNvPicPr preferRelativeResize="0"/>
          <p:nvPr/>
        </p:nvPicPr>
        <p:blipFill>
          <a:blip r:embed="rId3">
            <a:alphaModFix/>
          </a:blip>
          <a:stretch>
            <a:fillRect/>
          </a:stretch>
        </p:blipFill>
        <p:spPr>
          <a:xfrm>
            <a:off x="1242247" y="3828649"/>
            <a:ext cx="3918399" cy="1614275"/>
          </a:xfrm>
          <a:prstGeom prst="rect">
            <a:avLst/>
          </a:prstGeom>
          <a:noFill/>
          <a:ln>
            <a:noFill/>
          </a:ln>
        </p:spPr>
      </p:pic>
      <p:pic>
        <p:nvPicPr>
          <p:cNvPr id="6" name="Google Shape;215;p28">
            <a:extLst>
              <a:ext uri="{FF2B5EF4-FFF2-40B4-BE49-F238E27FC236}">
                <a16:creationId xmlns:a16="http://schemas.microsoft.com/office/drawing/2014/main" id="{016BBA1E-2051-1A7F-B1AB-DEB035D10990}"/>
              </a:ext>
            </a:extLst>
          </p:cNvPr>
          <p:cNvPicPr preferRelativeResize="0"/>
          <p:nvPr/>
        </p:nvPicPr>
        <p:blipFill>
          <a:blip r:embed="rId4">
            <a:alphaModFix/>
          </a:blip>
          <a:stretch>
            <a:fillRect/>
          </a:stretch>
        </p:blipFill>
        <p:spPr>
          <a:xfrm>
            <a:off x="6916727" y="3828648"/>
            <a:ext cx="3520336" cy="1614275"/>
          </a:xfrm>
          <a:prstGeom prst="rect">
            <a:avLst/>
          </a:prstGeom>
          <a:noFill/>
          <a:ln>
            <a:noFill/>
          </a:ln>
        </p:spPr>
      </p:pic>
    </p:spTree>
    <p:extLst>
      <p:ext uri="{BB962C8B-B14F-4D97-AF65-F5344CB8AC3E}">
        <p14:creationId xmlns:p14="http://schemas.microsoft.com/office/powerpoint/2010/main" val="29564867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7D3D8-E77B-9C6A-D7A1-71BE514AE07E}"/>
              </a:ext>
            </a:extLst>
          </p:cNvPr>
          <p:cNvSpPr>
            <a:spLocks noGrp="1"/>
          </p:cNvSpPr>
          <p:nvPr>
            <p:ph type="title"/>
          </p:nvPr>
        </p:nvSpPr>
        <p:spPr/>
        <p:txBody>
          <a:bodyPr/>
          <a:lstStyle/>
          <a:p>
            <a:r>
              <a:rPr lang="en-US" dirty="0"/>
              <a:t>Experiment: Variational Inference</a:t>
            </a:r>
            <a:endParaRPr lang="en-CA" dirty="0"/>
          </a:p>
        </p:txBody>
      </p:sp>
      <p:sp>
        <p:nvSpPr>
          <p:cNvPr id="3" name="Content Placeholder 2">
            <a:extLst>
              <a:ext uri="{FF2B5EF4-FFF2-40B4-BE49-F238E27FC236}">
                <a16:creationId xmlns:a16="http://schemas.microsoft.com/office/drawing/2014/main" id="{BFD90404-F024-7315-FFC4-871E7DD0966B}"/>
              </a:ext>
            </a:extLst>
          </p:cNvPr>
          <p:cNvSpPr>
            <a:spLocks noGrp="1"/>
          </p:cNvSpPr>
          <p:nvPr>
            <p:ph idx="1"/>
          </p:nvPr>
        </p:nvSpPr>
        <p:spPr/>
        <p:txBody>
          <a:bodyPr/>
          <a:lstStyle/>
          <a:p>
            <a:endParaRPr lang="en-CA" dirty="0"/>
          </a:p>
        </p:txBody>
      </p:sp>
      <p:pic>
        <p:nvPicPr>
          <p:cNvPr id="4" name="Google Shape;232;p30">
            <a:extLst>
              <a:ext uri="{FF2B5EF4-FFF2-40B4-BE49-F238E27FC236}">
                <a16:creationId xmlns:a16="http://schemas.microsoft.com/office/drawing/2014/main" id="{27BF2599-ECBC-7F6E-1613-8C977CFFC2C3}"/>
              </a:ext>
            </a:extLst>
          </p:cNvPr>
          <p:cNvPicPr preferRelativeResize="0"/>
          <p:nvPr/>
        </p:nvPicPr>
        <p:blipFill>
          <a:blip r:embed="rId3">
            <a:alphaModFix/>
          </a:blip>
          <a:stretch>
            <a:fillRect/>
          </a:stretch>
        </p:blipFill>
        <p:spPr>
          <a:xfrm>
            <a:off x="1224233" y="2029072"/>
            <a:ext cx="4217090" cy="3412252"/>
          </a:xfrm>
          <a:prstGeom prst="rect">
            <a:avLst/>
          </a:prstGeom>
          <a:noFill/>
          <a:ln>
            <a:noFill/>
          </a:ln>
        </p:spPr>
      </p:pic>
      <p:pic>
        <p:nvPicPr>
          <p:cNvPr id="5" name="Google Shape;233;p30">
            <a:extLst>
              <a:ext uri="{FF2B5EF4-FFF2-40B4-BE49-F238E27FC236}">
                <a16:creationId xmlns:a16="http://schemas.microsoft.com/office/drawing/2014/main" id="{181165AF-12CA-8369-D9B1-F40477C25B5C}"/>
              </a:ext>
            </a:extLst>
          </p:cNvPr>
          <p:cNvPicPr preferRelativeResize="0"/>
          <p:nvPr/>
        </p:nvPicPr>
        <p:blipFill>
          <a:blip r:embed="rId4">
            <a:alphaModFix/>
          </a:blip>
          <a:stretch>
            <a:fillRect/>
          </a:stretch>
        </p:blipFill>
        <p:spPr>
          <a:xfrm>
            <a:off x="6397145" y="1990435"/>
            <a:ext cx="4511262" cy="3489525"/>
          </a:xfrm>
          <a:prstGeom prst="rect">
            <a:avLst/>
          </a:prstGeom>
          <a:noFill/>
          <a:ln>
            <a:noFill/>
          </a:ln>
        </p:spPr>
      </p:pic>
    </p:spTree>
    <p:extLst>
      <p:ext uri="{BB962C8B-B14F-4D97-AF65-F5344CB8AC3E}">
        <p14:creationId xmlns:p14="http://schemas.microsoft.com/office/powerpoint/2010/main" val="22492621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DFD63-ACEC-95C7-1952-71189FA4496D}"/>
              </a:ext>
            </a:extLst>
          </p:cNvPr>
          <p:cNvSpPr>
            <a:spLocks noGrp="1"/>
          </p:cNvSpPr>
          <p:nvPr>
            <p:ph type="title"/>
          </p:nvPr>
        </p:nvSpPr>
        <p:spPr/>
        <p:txBody>
          <a:bodyPr/>
          <a:lstStyle/>
          <a:p>
            <a:r>
              <a:rPr lang="en-US" dirty="0"/>
              <a:t>Experiment: MLE</a:t>
            </a:r>
            <a:endParaRPr lang="en-CA" dirty="0"/>
          </a:p>
        </p:txBody>
      </p:sp>
      <p:sp>
        <p:nvSpPr>
          <p:cNvPr id="3" name="Content Placeholder 2">
            <a:extLst>
              <a:ext uri="{FF2B5EF4-FFF2-40B4-BE49-F238E27FC236}">
                <a16:creationId xmlns:a16="http://schemas.microsoft.com/office/drawing/2014/main" id="{B34E2B69-C4D2-6899-8AB6-1C74599ED6B9}"/>
              </a:ext>
            </a:extLst>
          </p:cNvPr>
          <p:cNvSpPr>
            <a:spLocks noGrp="1"/>
          </p:cNvSpPr>
          <p:nvPr>
            <p:ph idx="1"/>
          </p:nvPr>
        </p:nvSpPr>
        <p:spPr/>
        <p:txBody>
          <a:bodyPr/>
          <a:lstStyle/>
          <a:p>
            <a:r>
              <a:rPr lang="en-US" dirty="0"/>
              <a:t>Have noisy observations of an object x from different poses</a:t>
            </a:r>
          </a:p>
          <a:p>
            <a:r>
              <a:rPr lang="en-US" dirty="0"/>
              <a:t>Need to estimate pose </a:t>
            </a:r>
            <a:r>
              <a:rPr lang="en-US" dirty="0">
                <a:latin typeface="DengXian" panose="02010600030101010101" pitchFamily="2" charset="-122"/>
                <a:ea typeface="DengXian" panose="02010600030101010101" pitchFamily="2" charset="-122"/>
              </a:rPr>
              <a:t>p(</a:t>
            </a:r>
            <a:r>
              <a:rPr lang="en-US" dirty="0" err="1">
                <a:latin typeface="DengXian" panose="02010600030101010101" pitchFamily="2" charset="-122"/>
                <a:ea typeface="DengXian" panose="02010600030101010101" pitchFamily="2" charset="-122"/>
              </a:rPr>
              <a:t>g|x</a:t>
            </a:r>
            <a:r>
              <a:rPr lang="en-US" dirty="0">
                <a:latin typeface="DengXian" panose="02010600030101010101" pitchFamily="2" charset="-122"/>
                <a:ea typeface="DengXian" panose="02010600030101010101" pitchFamily="2" charset="-122"/>
              </a:rPr>
              <a:t>)</a:t>
            </a:r>
          </a:p>
          <a:p>
            <a:endParaRPr lang="en-US" dirty="0"/>
          </a:p>
          <a:p>
            <a:r>
              <a:rPr lang="en-US" dirty="0">
                <a:latin typeface="DengXian" panose="02010600030101010101" pitchFamily="2" charset="-122"/>
                <a:ea typeface="DengXian" panose="02010600030101010101" pitchFamily="2" charset="-122"/>
                <a:cs typeface="Arabic Typesetting" panose="020B0604020202020204" pitchFamily="66" charset="-78"/>
              </a:rPr>
              <a:t>x</a:t>
            </a:r>
            <a:r>
              <a:rPr lang="en-US" sz="1400" dirty="0">
                <a:latin typeface="DengXian" panose="02010600030101010101" pitchFamily="2" charset="-122"/>
                <a:ea typeface="DengXian" panose="02010600030101010101" pitchFamily="2" charset="-122"/>
                <a:cs typeface="Arabic Typesetting" panose="020B0604020202020204" pitchFamily="66" charset="-78"/>
              </a:rPr>
              <a:t>0</a:t>
            </a:r>
            <a:r>
              <a:rPr lang="en-US" dirty="0">
                <a:latin typeface="DengXian" panose="02010600030101010101" pitchFamily="2" charset="-122"/>
                <a:ea typeface="DengXian" panose="02010600030101010101" pitchFamily="2" charset="-122"/>
                <a:cs typeface="Arabic Typesetting" panose="020B0604020202020204" pitchFamily="66" charset="-78"/>
              </a:rPr>
              <a:t> random vector</a:t>
            </a:r>
          </a:p>
          <a:p>
            <a:r>
              <a:rPr lang="en-US" dirty="0">
                <a:latin typeface="DengXian" panose="02010600030101010101" pitchFamily="2" charset="-122"/>
                <a:ea typeface="DengXian" panose="02010600030101010101" pitchFamily="2" charset="-122"/>
                <a:cs typeface="Arabic Typesetting" panose="020B0604020202020204" pitchFamily="66" charset="-78"/>
              </a:rPr>
              <a:t>g’ = exp(</a:t>
            </a:r>
            <a:r>
              <a:rPr lang="el-GR" dirty="0">
                <a:latin typeface="DengXian" panose="02010600030101010101" pitchFamily="2" charset="-122"/>
                <a:ea typeface="DengXian" panose="02010600030101010101" pitchFamily="2" charset="-122"/>
                <a:cs typeface="Arabic Typesetting" panose="020B0604020202020204" pitchFamily="66" charset="-78"/>
              </a:rPr>
              <a:t>ε</a:t>
            </a:r>
            <a:r>
              <a:rPr lang="en-US" dirty="0">
                <a:latin typeface="DengXian" panose="02010600030101010101" pitchFamily="2" charset="-122"/>
                <a:ea typeface="DengXian" panose="02010600030101010101" pitchFamily="2" charset="-122"/>
                <a:cs typeface="Arabic Typesetting" panose="020B0604020202020204" pitchFamily="66" charset="-78"/>
              </a:rPr>
              <a:t>)g</a:t>
            </a:r>
          </a:p>
          <a:p>
            <a:r>
              <a:rPr lang="en-US" dirty="0">
                <a:latin typeface="DengXian" panose="02010600030101010101" pitchFamily="2" charset="-122"/>
                <a:ea typeface="DengXian" panose="02010600030101010101" pitchFamily="2" charset="-122"/>
                <a:cs typeface="Arabic Typesetting" panose="020B0604020202020204" pitchFamily="66" charset="-78"/>
              </a:rPr>
              <a:t>x’ = g’(x</a:t>
            </a:r>
            <a:r>
              <a:rPr lang="en-US" sz="1400" dirty="0">
                <a:latin typeface="DengXian" panose="02010600030101010101" pitchFamily="2" charset="-122"/>
                <a:ea typeface="DengXian" panose="02010600030101010101" pitchFamily="2" charset="-122"/>
                <a:cs typeface="Arabic Typesetting" panose="020B0604020202020204" pitchFamily="66" charset="-78"/>
              </a:rPr>
              <a:t>0</a:t>
            </a:r>
            <a:r>
              <a:rPr lang="en-US" dirty="0">
                <a:latin typeface="DengXian" panose="02010600030101010101" pitchFamily="2" charset="-122"/>
                <a:ea typeface="DengXian" panose="02010600030101010101" pitchFamily="2" charset="-122"/>
                <a:cs typeface="Arabic Typesetting" panose="020B0604020202020204" pitchFamily="66" charset="-78"/>
              </a:rPr>
              <a:t>)</a:t>
            </a:r>
          </a:p>
          <a:p>
            <a:r>
              <a:rPr lang="en-US" dirty="0">
                <a:latin typeface="DengXian" panose="02010600030101010101" pitchFamily="2" charset="-122"/>
                <a:ea typeface="DengXian" panose="02010600030101010101" pitchFamily="2" charset="-122"/>
                <a:cs typeface="Arabic Typesetting" panose="020B0604020202020204" pitchFamily="66" charset="-78"/>
              </a:rPr>
              <a:t>Estimate p(</a:t>
            </a:r>
            <a:r>
              <a:rPr lang="en-US" dirty="0" err="1">
                <a:latin typeface="DengXian" panose="02010600030101010101" pitchFamily="2" charset="-122"/>
                <a:ea typeface="DengXian" panose="02010600030101010101" pitchFamily="2" charset="-122"/>
                <a:cs typeface="Arabic Typesetting" panose="020B0604020202020204" pitchFamily="66" charset="-78"/>
              </a:rPr>
              <a:t>g’|x</a:t>
            </a:r>
            <a:r>
              <a:rPr lang="en-US" dirty="0">
                <a:latin typeface="DengXian" panose="02010600030101010101" pitchFamily="2" charset="-122"/>
                <a:ea typeface="DengXian" panose="02010600030101010101" pitchFamily="2" charset="-122"/>
                <a:cs typeface="Arabic Typesetting" panose="020B0604020202020204" pitchFamily="66" charset="-78"/>
              </a:rPr>
              <a:t>)</a:t>
            </a:r>
            <a:endParaRPr lang="en-CA" dirty="0">
              <a:latin typeface="DengXian" panose="02010600030101010101" pitchFamily="2" charset="-122"/>
              <a:ea typeface="DengXian" panose="02010600030101010101" pitchFamily="2" charset="-122"/>
              <a:cs typeface="Arabic Typesetting" panose="020B0604020202020204" pitchFamily="66" charset="-78"/>
            </a:endParaRPr>
          </a:p>
        </p:txBody>
      </p:sp>
    </p:spTree>
    <p:extLst>
      <p:ext uri="{BB962C8B-B14F-4D97-AF65-F5344CB8AC3E}">
        <p14:creationId xmlns:p14="http://schemas.microsoft.com/office/powerpoint/2010/main" val="42516731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C41AF-22C4-C98A-DF50-14EC260BD298}"/>
              </a:ext>
            </a:extLst>
          </p:cNvPr>
          <p:cNvSpPr>
            <a:spLocks noGrp="1"/>
          </p:cNvSpPr>
          <p:nvPr>
            <p:ph type="title"/>
          </p:nvPr>
        </p:nvSpPr>
        <p:spPr/>
        <p:txBody>
          <a:bodyPr/>
          <a:lstStyle/>
          <a:p>
            <a:r>
              <a:rPr lang="en-US" dirty="0"/>
              <a:t>Experiment: MLE</a:t>
            </a:r>
            <a:endParaRPr lang="en-CA" dirty="0"/>
          </a:p>
        </p:txBody>
      </p:sp>
      <p:sp>
        <p:nvSpPr>
          <p:cNvPr id="3" name="Content Placeholder 2">
            <a:extLst>
              <a:ext uri="{FF2B5EF4-FFF2-40B4-BE49-F238E27FC236}">
                <a16:creationId xmlns:a16="http://schemas.microsoft.com/office/drawing/2014/main" id="{61CF49CA-0524-C57F-91CA-BACB404EAA74}"/>
              </a:ext>
            </a:extLst>
          </p:cNvPr>
          <p:cNvSpPr>
            <a:spLocks noGrp="1"/>
          </p:cNvSpPr>
          <p:nvPr>
            <p:ph idx="1"/>
          </p:nvPr>
        </p:nvSpPr>
        <p:spPr/>
        <p:txBody>
          <a:bodyPr/>
          <a:lstStyle/>
          <a:p>
            <a:endParaRPr lang="en-CA"/>
          </a:p>
        </p:txBody>
      </p:sp>
      <p:pic>
        <p:nvPicPr>
          <p:cNvPr id="5" name="Picture 4">
            <a:extLst>
              <a:ext uri="{FF2B5EF4-FFF2-40B4-BE49-F238E27FC236}">
                <a16:creationId xmlns:a16="http://schemas.microsoft.com/office/drawing/2014/main" id="{BCE4E21F-0901-4269-7270-E0D831A17E2F}"/>
              </a:ext>
            </a:extLst>
          </p:cNvPr>
          <p:cNvPicPr>
            <a:picLocks noChangeAspect="1"/>
          </p:cNvPicPr>
          <p:nvPr/>
        </p:nvPicPr>
        <p:blipFill rotWithShape="1">
          <a:blip r:embed="rId3"/>
          <a:srcRect l="10585" t="41784" r="7413" b="18967"/>
          <a:stretch/>
        </p:blipFill>
        <p:spPr>
          <a:xfrm>
            <a:off x="798487" y="2067059"/>
            <a:ext cx="10595025" cy="3380704"/>
          </a:xfrm>
          <a:prstGeom prst="rect">
            <a:avLst/>
          </a:prstGeom>
        </p:spPr>
      </p:pic>
    </p:spTree>
    <p:extLst>
      <p:ext uri="{BB962C8B-B14F-4D97-AF65-F5344CB8AC3E}">
        <p14:creationId xmlns:p14="http://schemas.microsoft.com/office/powerpoint/2010/main" val="3995568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EE0A5-85B3-42E7-EA26-0145833F34E2}"/>
              </a:ext>
            </a:extLst>
          </p:cNvPr>
          <p:cNvSpPr>
            <a:spLocks noGrp="1"/>
          </p:cNvSpPr>
          <p:nvPr>
            <p:ph type="title"/>
          </p:nvPr>
        </p:nvSpPr>
        <p:spPr/>
        <p:txBody>
          <a:bodyPr/>
          <a:lstStyle/>
          <a:p>
            <a:r>
              <a:rPr lang="en-US" dirty="0"/>
              <a:t>Reparameterization trick</a:t>
            </a:r>
            <a:endParaRPr lang="en-CA" dirty="0"/>
          </a:p>
        </p:txBody>
      </p:sp>
      <p:pic>
        <p:nvPicPr>
          <p:cNvPr id="4" name="Google Shape;89;p16">
            <a:extLst>
              <a:ext uri="{FF2B5EF4-FFF2-40B4-BE49-F238E27FC236}">
                <a16:creationId xmlns:a16="http://schemas.microsoft.com/office/drawing/2014/main" id="{2C1EEECF-7DF5-4DD0-C9F1-9A7048CA28BD}"/>
              </a:ext>
            </a:extLst>
          </p:cNvPr>
          <p:cNvPicPr preferRelativeResize="0"/>
          <p:nvPr/>
        </p:nvPicPr>
        <p:blipFill rotWithShape="1">
          <a:blip r:embed="rId3">
            <a:alphaModFix/>
          </a:blip>
          <a:srcRect t="52466"/>
          <a:stretch/>
        </p:blipFill>
        <p:spPr>
          <a:xfrm>
            <a:off x="2377188" y="5478723"/>
            <a:ext cx="6029325" cy="457275"/>
          </a:xfrm>
          <a:prstGeom prst="rect">
            <a:avLst/>
          </a:prstGeom>
          <a:noFill/>
          <a:ln>
            <a:noFill/>
          </a:ln>
        </p:spPr>
      </p:pic>
      <p:pic>
        <p:nvPicPr>
          <p:cNvPr id="5" name="Google Shape;90;p16">
            <a:extLst>
              <a:ext uri="{FF2B5EF4-FFF2-40B4-BE49-F238E27FC236}">
                <a16:creationId xmlns:a16="http://schemas.microsoft.com/office/drawing/2014/main" id="{61E9EB2C-DF5E-5F2C-E3A0-F25494AAB9A7}"/>
              </a:ext>
            </a:extLst>
          </p:cNvPr>
          <p:cNvPicPr preferRelativeResize="0"/>
          <p:nvPr/>
        </p:nvPicPr>
        <p:blipFill rotWithShape="1">
          <a:blip r:embed="rId3">
            <a:alphaModFix/>
          </a:blip>
          <a:srcRect b="52466"/>
          <a:stretch/>
        </p:blipFill>
        <p:spPr>
          <a:xfrm>
            <a:off x="2377188" y="4897773"/>
            <a:ext cx="6029325" cy="457275"/>
          </a:xfrm>
          <a:prstGeom prst="rect">
            <a:avLst/>
          </a:prstGeom>
          <a:noFill/>
          <a:ln>
            <a:noFill/>
          </a:ln>
        </p:spPr>
      </p:pic>
      <p:pic>
        <p:nvPicPr>
          <p:cNvPr id="6" name="Google Shape;93;p16">
            <a:extLst>
              <a:ext uri="{FF2B5EF4-FFF2-40B4-BE49-F238E27FC236}">
                <a16:creationId xmlns:a16="http://schemas.microsoft.com/office/drawing/2014/main" id="{FECC8A38-3DCB-E02B-75DD-09A3B284496D}"/>
              </a:ext>
            </a:extLst>
          </p:cNvPr>
          <p:cNvPicPr preferRelativeResize="0"/>
          <p:nvPr/>
        </p:nvPicPr>
        <p:blipFill rotWithShape="1">
          <a:blip r:embed="rId4">
            <a:alphaModFix/>
          </a:blip>
          <a:srcRect r="36804"/>
          <a:stretch/>
        </p:blipFill>
        <p:spPr>
          <a:xfrm>
            <a:off x="5902263" y="6050123"/>
            <a:ext cx="2627875" cy="457275"/>
          </a:xfrm>
          <a:prstGeom prst="rect">
            <a:avLst/>
          </a:prstGeom>
          <a:noFill/>
          <a:ln>
            <a:noFill/>
          </a:ln>
        </p:spPr>
      </p:pic>
      <p:pic>
        <p:nvPicPr>
          <p:cNvPr id="7" name="Google Shape;94;p16">
            <a:extLst>
              <a:ext uri="{FF2B5EF4-FFF2-40B4-BE49-F238E27FC236}">
                <a16:creationId xmlns:a16="http://schemas.microsoft.com/office/drawing/2014/main" id="{E380C1AB-6EF5-CA52-7ABE-0D6851E3271D}"/>
              </a:ext>
            </a:extLst>
          </p:cNvPr>
          <p:cNvPicPr preferRelativeResize="0"/>
          <p:nvPr/>
        </p:nvPicPr>
        <p:blipFill rotWithShape="1">
          <a:blip r:embed="rId4">
            <a:alphaModFix/>
          </a:blip>
          <a:srcRect l="73121"/>
          <a:stretch/>
        </p:blipFill>
        <p:spPr>
          <a:xfrm>
            <a:off x="8798996" y="6035600"/>
            <a:ext cx="1117800" cy="457275"/>
          </a:xfrm>
          <a:prstGeom prst="rect">
            <a:avLst/>
          </a:prstGeom>
          <a:noFill/>
          <a:ln>
            <a:noFill/>
          </a:ln>
        </p:spPr>
      </p:pic>
      <p:sp>
        <p:nvSpPr>
          <p:cNvPr id="8" name="Google Shape;95;p16">
            <a:extLst>
              <a:ext uri="{FF2B5EF4-FFF2-40B4-BE49-F238E27FC236}">
                <a16:creationId xmlns:a16="http://schemas.microsoft.com/office/drawing/2014/main" id="{87F3F36A-DC4E-F26A-7C56-03F3730B8675}"/>
              </a:ext>
            </a:extLst>
          </p:cNvPr>
          <p:cNvSpPr/>
          <p:nvPr/>
        </p:nvSpPr>
        <p:spPr>
          <a:xfrm>
            <a:off x="6373082" y="5481100"/>
            <a:ext cx="457200" cy="420600"/>
          </a:xfrm>
          <a:prstGeom prst="roundRect">
            <a:avLst>
              <a:gd name="adj" fmla="val 16667"/>
            </a:avLst>
          </a:prstGeom>
          <a:noFill/>
          <a:ln w="28575" cap="flat" cmpd="sng">
            <a:solidFill>
              <a:srgbClr val="A4C2F4"/>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 name="Google Shape;96;p16">
            <a:extLst>
              <a:ext uri="{FF2B5EF4-FFF2-40B4-BE49-F238E27FC236}">
                <a16:creationId xmlns:a16="http://schemas.microsoft.com/office/drawing/2014/main" id="{2E33A355-6B8E-B9C1-5257-0A4754DAF760}"/>
              </a:ext>
            </a:extLst>
          </p:cNvPr>
          <p:cNvCxnSpPr/>
          <p:nvPr/>
        </p:nvCxnSpPr>
        <p:spPr>
          <a:xfrm>
            <a:off x="5711063" y="5366948"/>
            <a:ext cx="435600" cy="176100"/>
          </a:xfrm>
          <a:prstGeom prst="straightConnector1">
            <a:avLst/>
          </a:prstGeom>
          <a:noFill/>
          <a:ln w="19050" cap="flat" cmpd="sng">
            <a:solidFill>
              <a:srgbClr val="6D9EEB"/>
            </a:solidFill>
            <a:prstDash val="solid"/>
            <a:round/>
            <a:headEnd type="none" w="med" len="med"/>
            <a:tailEnd type="triangle" w="med" len="med"/>
          </a:ln>
        </p:spPr>
      </p:cxnSp>
      <p:sp>
        <p:nvSpPr>
          <p:cNvPr id="10" name="Google Shape;97;p16">
            <a:extLst>
              <a:ext uri="{FF2B5EF4-FFF2-40B4-BE49-F238E27FC236}">
                <a16:creationId xmlns:a16="http://schemas.microsoft.com/office/drawing/2014/main" id="{5268EEC0-1535-87D6-CBC3-3D02A02174E3}"/>
              </a:ext>
            </a:extLst>
          </p:cNvPr>
          <p:cNvSpPr/>
          <p:nvPr/>
        </p:nvSpPr>
        <p:spPr>
          <a:xfrm>
            <a:off x="5230082" y="4905028"/>
            <a:ext cx="457200" cy="420600"/>
          </a:xfrm>
          <a:prstGeom prst="roundRect">
            <a:avLst>
              <a:gd name="adj" fmla="val 16667"/>
            </a:avLst>
          </a:prstGeom>
          <a:noFill/>
          <a:ln w="28575" cap="flat" cmpd="sng">
            <a:solidFill>
              <a:srgbClr val="A4C2F4"/>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0" name="Picture 2" descr="REINFORCE vs Reparameterization Trick – Syed Ashar Javed – Learning to learn">
            <a:extLst>
              <a:ext uri="{FF2B5EF4-FFF2-40B4-BE49-F238E27FC236}">
                <a16:creationId xmlns:a16="http://schemas.microsoft.com/office/drawing/2014/main" id="{8B03970F-120E-18A1-93B3-F0ABB72717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3682" y="1748756"/>
            <a:ext cx="3810000" cy="260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1535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940EA-0262-D229-43FE-D0AA955BA789}"/>
              </a:ext>
            </a:extLst>
          </p:cNvPr>
          <p:cNvSpPr>
            <a:spLocks noGrp="1"/>
          </p:cNvSpPr>
          <p:nvPr>
            <p:ph type="title"/>
          </p:nvPr>
        </p:nvSpPr>
        <p:spPr/>
        <p:txBody>
          <a:bodyPr/>
          <a:lstStyle/>
          <a:p>
            <a:r>
              <a:rPr lang="en-US" dirty="0"/>
              <a:t>Conclusions</a:t>
            </a:r>
            <a:endParaRPr lang="en-CA" dirty="0"/>
          </a:p>
        </p:txBody>
      </p:sp>
      <p:sp>
        <p:nvSpPr>
          <p:cNvPr id="3" name="Content Placeholder 2">
            <a:extLst>
              <a:ext uri="{FF2B5EF4-FFF2-40B4-BE49-F238E27FC236}">
                <a16:creationId xmlns:a16="http://schemas.microsoft.com/office/drawing/2014/main" id="{8A142FED-91D3-9139-7489-922397D23513}"/>
              </a:ext>
            </a:extLst>
          </p:cNvPr>
          <p:cNvSpPr>
            <a:spLocks noGrp="1"/>
          </p:cNvSpPr>
          <p:nvPr>
            <p:ph idx="1"/>
          </p:nvPr>
        </p:nvSpPr>
        <p:spPr/>
        <p:txBody>
          <a:bodyPr/>
          <a:lstStyle/>
          <a:p>
            <a:r>
              <a:rPr lang="en-US" dirty="0"/>
              <a:t>Push density from Lie Algebra (Rn) to Lie Groups</a:t>
            </a:r>
          </a:p>
          <a:p>
            <a:r>
              <a:rPr lang="en-US" dirty="0"/>
              <a:t>Create multimodal distributions through Normalizing Flow</a:t>
            </a:r>
          </a:p>
          <a:p>
            <a:r>
              <a:rPr lang="en-US" dirty="0"/>
              <a:t>Use in VI and MLE on problems of discrete and continuous symmetries</a:t>
            </a:r>
          </a:p>
          <a:p>
            <a:endParaRPr lang="en-US" dirty="0"/>
          </a:p>
          <a:p>
            <a:pPr marL="0" indent="0">
              <a:buNone/>
            </a:pPr>
            <a:r>
              <a:rPr lang="en-US" dirty="0"/>
              <a:t>Future</a:t>
            </a:r>
          </a:p>
          <a:p>
            <a:pPr marL="0" indent="0">
              <a:buNone/>
            </a:pPr>
            <a:r>
              <a:rPr lang="en-US" dirty="0"/>
              <a:t>Experiments in rigid body motion, optimal control</a:t>
            </a:r>
            <a:endParaRPr lang="en-CA" dirty="0"/>
          </a:p>
        </p:txBody>
      </p:sp>
    </p:spTree>
    <p:extLst>
      <p:ext uri="{BB962C8B-B14F-4D97-AF65-F5344CB8AC3E}">
        <p14:creationId xmlns:p14="http://schemas.microsoft.com/office/powerpoint/2010/main" val="10978167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67DDD-6723-85CB-21B1-44EB158834A3}"/>
              </a:ext>
            </a:extLst>
          </p:cNvPr>
          <p:cNvSpPr>
            <a:spLocks noGrp="1"/>
          </p:cNvSpPr>
          <p:nvPr>
            <p:ph type="title"/>
          </p:nvPr>
        </p:nvSpPr>
        <p:spPr/>
        <p:txBody>
          <a:bodyPr/>
          <a:lstStyle/>
          <a:p>
            <a:r>
              <a:rPr lang="en-US" dirty="0"/>
              <a:t>References</a:t>
            </a:r>
            <a:endParaRPr lang="en-CA" dirty="0"/>
          </a:p>
        </p:txBody>
      </p:sp>
      <p:sp>
        <p:nvSpPr>
          <p:cNvPr id="3" name="Content Placeholder 2">
            <a:extLst>
              <a:ext uri="{FF2B5EF4-FFF2-40B4-BE49-F238E27FC236}">
                <a16:creationId xmlns:a16="http://schemas.microsoft.com/office/drawing/2014/main" id="{81205F53-BB49-0FDB-B74E-44D98E67CE2B}"/>
              </a:ext>
            </a:extLst>
          </p:cNvPr>
          <p:cNvSpPr>
            <a:spLocks noGrp="1"/>
          </p:cNvSpPr>
          <p:nvPr>
            <p:ph idx="1"/>
          </p:nvPr>
        </p:nvSpPr>
        <p:spPr/>
        <p:txBody>
          <a:bodyPr/>
          <a:lstStyle/>
          <a:p>
            <a:endParaRPr lang="en-CA" dirty="0"/>
          </a:p>
        </p:txBody>
      </p:sp>
    </p:spTree>
    <p:extLst>
      <p:ext uri="{BB962C8B-B14F-4D97-AF65-F5344CB8AC3E}">
        <p14:creationId xmlns:p14="http://schemas.microsoft.com/office/powerpoint/2010/main" val="2578497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2CE68-B59D-62C7-577F-811E00F5F240}"/>
              </a:ext>
            </a:extLst>
          </p:cNvPr>
          <p:cNvSpPr>
            <a:spLocks noGrp="1"/>
          </p:cNvSpPr>
          <p:nvPr>
            <p:ph type="title"/>
          </p:nvPr>
        </p:nvSpPr>
        <p:spPr/>
        <p:txBody>
          <a:bodyPr/>
          <a:lstStyle/>
          <a:p>
            <a:r>
              <a:rPr lang="en-US" dirty="0"/>
              <a:t>Reparameterization trick</a:t>
            </a:r>
            <a:endParaRPr lang="en-CA" dirty="0"/>
          </a:p>
        </p:txBody>
      </p:sp>
      <p:sp>
        <p:nvSpPr>
          <p:cNvPr id="3" name="Content Placeholder 2">
            <a:extLst>
              <a:ext uri="{FF2B5EF4-FFF2-40B4-BE49-F238E27FC236}">
                <a16:creationId xmlns:a16="http://schemas.microsoft.com/office/drawing/2014/main" id="{8B157103-DAC2-BBFA-3474-DB25AA8D1738}"/>
              </a:ext>
            </a:extLst>
          </p:cNvPr>
          <p:cNvSpPr>
            <a:spLocks noGrp="1"/>
          </p:cNvSpPr>
          <p:nvPr>
            <p:ph idx="1"/>
          </p:nvPr>
        </p:nvSpPr>
        <p:spPr>
          <a:xfrm>
            <a:off x="838200" y="1825625"/>
            <a:ext cx="10515600" cy="2769972"/>
          </a:xfrm>
        </p:spPr>
        <p:txBody>
          <a:bodyPr>
            <a:normAutofit/>
          </a:bodyPr>
          <a:lstStyle/>
          <a:p>
            <a:r>
              <a:rPr lang="en-US" dirty="0"/>
              <a:t>No general trick for arbitrary density</a:t>
            </a:r>
          </a:p>
          <a:p>
            <a:r>
              <a:rPr lang="en-CA" dirty="0"/>
              <a:t>Extending </a:t>
            </a:r>
            <a:r>
              <a:rPr lang="en-CA" dirty="0" err="1"/>
              <a:t>reparameterizable</a:t>
            </a:r>
            <a:r>
              <a:rPr lang="en-CA" dirty="0"/>
              <a:t> densities</a:t>
            </a:r>
          </a:p>
          <a:p>
            <a:pPr marL="0" indent="0">
              <a:buNone/>
            </a:pPr>
            <a:endParaRPr lang="en-CA" dirty="0"/>
          </a:p>
          <a:p>
            <a:pPr marL="596900" lvl="1" indent="0" algn="l" rtl="0">
              <a:spcBef>
                <a:spcPts val="0"/>
              </a:spcBef>
              <a:spcAft>
                <a:spcPts val="0"/>
              </a:spcAft>
              <a:buSzPts val="1400"/>
              <a:buNone/>
            </a:pPr>
            <a:r>
              <a:rPr lang="en-CA" dirty="0"/>
              <a:t>Normalizing Flows (</a:t>
            </a:r>
            <a:r>
              <a:rPr lang="en-CA" dirty="0" err="1"/>
              <a:t>Rezender</a:t>
            </a:r>
            <a:r>
              <a:rPr lang="en-CA" dirty="0"/>
              <a:t> &amp; Mohammed 2014)</a:t>
            </a:r>
          </a:p>
          <a:p>
            <a:pPr marL="596900" lvl="1" indent="0" algn="l" rtl="0">
              <a:spcBef>
                <a:spcPts val="0"/>
              </a:spcBef>
              <a:spcAft>
                <a:spcPts val="0"/>
              </a:spcAft>
              <a:buSzPts val="1400"/>
              <a:buNone/>
            </a:pPr>
            <a:r>
              <a:rPr lang="en-CA" dirty="0"/>
              <a:t>Acceptance Rejection Sampling (</a:t>
            </a:r>
            <a:r>
              <a:rPr lang="en-CA" dirty="0" err="1"/>
              <a:t>Naesseth</a:t>
            </a:r>
            <a:r>
              <a:rPr lang="en-CA" dirty="0"/>
              <a:t> et al. 2017)</a:t>
            </a:r>
          </a:p>
          <a:p>
            <a:pPr marL="596900" lvl="1" indent="0" algn="l" rtl="0">
              <a:spcBef>
                <a:spcPts val="0"/>
              </a:spcBef>
              <a:spcAft>
                <a:spcPts val="0"/>
              </a:spcAft>
              <a:buSzPts val="1400"/>
              <a:buNone/>
            </a:pPr>
            <a:r>
              <a:rPr lang="en-CA" dirty="0"/>
              <a:t>Implicit Reparameterization (</a:t>
            </a:r>
            <a:r>
              <a:rPr lang="en-CA" dirty="0" err="1"/>
              <a:t>Figurnov</a:t>
            </a:r>
            <a:r>
              <a:rPr lang="en-CA" dirty="0"/>
              <a:t> et al. 2018)</a:t>
            </a:r>
          </a:p>
          <a:p>
            <a:pPr marL="596900" lvl="1" indent="0" algn="l" rtl="0">
              <a:spcBef>
                <a:spcPts val="0"/>
              </a:spcBef>
              <a:spcAft>
                <a:spcPts val="0"/>
              </a:spcAft>
              <a:buSzPts val="1400"/>
              <a:buNone/>
            </a:pPr>
            <a:endParaRPr lang="en-CA" dirty="0"/>
          </a:p>
          <a:p>
            <a:pPr marL="596900" lvl="1" indent="0" algn="l" rtl="0">
              <a:spcBef>
                <a:spcPts val="0"/>
              </a:spcBef>
              <a:spcAft>
                <a:spcPts val="0"/>
              </a:spcAft>
              <a:buSzPts val="1400"/>
              <a:buNone/>
            </a:pPr>
            <a:endParaRPr lang="en-CA" dirty="0"/>
          </a:p>
        </p:txBody>
      </p:sp>
      <p:sp>
        <p:nvSpPr>
          <p:cNvPr id="5" name="Content Placeholder 2">
            <a:extLst>
              <a:ext uri="{FF2B5EF4-FFF2-40B4-BE49-F238E27FC236}">
                <a16:creationId xmlns:a16="http://schemas.microsoft.com/office/drawing/2014/main" id="{92C6D0EA-CBA5-27E7-A854-D9B0F5507428}"/>
              </a:ext>
            </a:extLst>
          </p:cNvPr>
          <p:cNvSpPr txBox="1">
            <a:spLocks/>
          </p:cNvSpPr>
          <p:nvPr/>
        </p:nvSpPr>
        <p:spPr>
          <a:xfrm>
            <a:off x="838200" y="4595597"/>
            <a:ext cx="10515600" cy="15813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Assumes Euclidean space</a:t>
            </a:r>
          </a:p>
        </p:txBody>
      </p:sp>
    </p:spTree>
    <p:extLst>
      <p:ext uri="{BB962C8B-B14F-4D97-AF65-F5344CB8AC3E}">
        <p14:creationId xmlns:p14="http://schemas.microsoft.com/office/powerpoint/2010/main" val="1809599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EE0A5-85B3-42E7-EA26-0145833F34E2}"/>
              </a:ext>
            </a:extLst>
          </p:cNvPr>
          <p:cNvSpPr>
            <a:spLocks noGrp="1"/>
          </p:cNvSpPr>
          <p:nvPr>
            <p:ph type="title"/>
          </p:nvPr>
        </p:nvSpPr>
        <p:spPr/>
        <p:txBody>
          <a:bodyPr/>
          <a:lstStyle/>
          <a:p>
            <a:r>
              <a:rPr lang="en-US" dirty="0"/>
              <a:t>What about other spaces?</a:t>
            </a:r>
            <a:endParaRPr lang="en-CA" dirty="0"/>
          </a:p>
        </p:txBody>
      </p:sp>
      <p:sp>
        <p:nvSpPr>
          <p:cNvPr id="3" name="Content Placeholder 2">
            <a:extLst>
              <a:ext uri="{FF2B5EF4-FFF2-40B4-BE49-F238E27FC236}">
                <a16:creationId xmlns:a16="http://schemas.microsoft.com/office/drawing/2014/main" id="{82D89B4F-A058-88E4-DDE6-02E843BDB5A6}"/>
              </a:ext>
            </a:extLst>
          </p:cNvPr>
          <p:cNvSpPr>
            <a:spLocks noGrp="1"/>
          </p:cNvSpPr>
          <p:nvPr>
            <p:ph idx="1"/>
          </p:nvPr>
        </p:nvSpPr>
        <p:spPr>
          <a:xfrm>
            <a:off x="838200" y="1825624"/>
            <a:ext cx="10515600" cy="4923237"/>
          </a:xfrm>
        </p:spPr>
        <p:txBody>
          <a:bodyPr>
            <a:normAutofit/>
          </a:bodyPr>
          <a:lstStyle/>
          <a:p>
            <a:r>
              <a:rPr lang="en-US" dirty="0"/>
              <a:t>Lie groups: influential class of spaces with non-trivial topologies</a:t>
            </a:r>
          </a:p>
          <a:p>
            <a:r>
              <a:rPr lang="en-US" dirty="0"/>
              <a:t>Can we create </a:t>
            </a:r>
            <a:r>
              <a:rPr lang="en-US" dirty="0" err="1"/>
              <a:t>reparametrizable</a:t>
            </a:r>
            <a:r>
              <a:rPr lang="en-US" dirty="0"/>
              <a:t> distributions on Lie groups?</a:t>
            </a:r>
          </a:p>
          <a:p>
            <a:endParaRPr lang="en-US" dirty="0"/>
          </a:p>
          <a:p>
            <a:endParaRPr lang="en-US" dirty="0"/>
          </a:p>
          <a:p>
            <a:endParaRPr lang="en-US" dirty="0"/>
          </a:p>
          <a:p>
            <a:pPr marL="0" indent="0">
              <a:buNone/>
            </a:pPr>
            <a:endParaRPr lang="en-US" dirty="0"/>
          </a:p>
        </p:txBody>
      </p:sp>
      <p:pic>
        <p:nvPicPr>
          <p:cNvPr id="6" name="Google Shape;114;p18">
            <a:extLst>
              <a:ext uri="{FF2B5EF4-FFF2-40B4-BE49-F238E27FC236}">
                <a16:creationId xmlns:a16="http://schemas.microsoft.com/office/drawing/2014/main" id="{58FF6C27-023C-5225-3692-BA6B30F5EECA}"/>
              </a:ext>
            </a:extLst>
          </p:cNvPr>
          <p:cNvPicPr preferRelativeResize="0"/>
          <p:nvPr/>
        </p:nvPicPr>
        <p:blipFill>
          <a:blip r:embed="rId3">
            <a:alphaModFix/>
          </a:blip>
          <a:stretch>
            <a:fillRect/>
          </a:stretch>
        </p:blipFill>
        <p:spPr>
          <a:xfrm>
            <a:off x="2447494" y="3006686"/>
            <a:ext cx="3006586" cy="1346700"/>
          </a:xfrm>
          <a:prstGeom prst="rect">
            <a:avLst/>
          </a:prstGeom>
          <a:noFill/>
          <a:ln w="19050" cap="flat" cmpd="sng">
            <a:solidFill>
              <a:srgbClr val="000000"/>
            </a:solidFill>
            <a:prstDash val="solid"/>
            <a:round/>
            <a:headEnd type="none" w="sm" len="sm"/>
            <a:tailEnd type="none" w="sm" len="sm"/>
          </a:ln>
        </p:spPr>
      </p:pic>
      <p:pic>
        <p:nvPicPr>
          <p:cNvPr id="7" name="Google Shape;115;p18">
            <a:extLst>
              <a:ext uri="{FF2B5EF4-FFF2-40B4-BE49-F238E27FC236}">
                <a16:creationId xmlns:a16="http://schemas.microsoft.com/office/drawing/2014/main" id="{854942CD-ACA6-3FEF-2A5A-A0EFCABCED78}"/>
              </a:ext>
            </a:extLst>
          </p:cNvPr>
          <p:cNvPicPr preferRelativeResize="0"/>
          <p:nvPr/>
        </p:nvPicPr>
        <p:blipFill>
          <a:blip r:embed="rId4">
            <a:alphaModFix/>
          </a:blip>
          <a:stretch>
            <a:fillRect/>
          </a:stretch>
        </p:blipFill>
        <p:spPr>
          <a:xfrm>
            <a:off x="5927526" y="2990463"/>
            <a:ext cx="2476414" cy="1362923"/>
          </a:xfrm>
          <a:prstGeom prst="rect">
            <a:avLst/>
          </a:prstGeom>
          <a:noFill/>
          <a:ln w="19050" cap="flat" cmpd="sng">
            <a:solidFill>
              <a:srgbClr val="000000"/>
            </a:solidFill>
            <a:prstDash val="solid"/>
            <a:round/>
            <a:headEnd type="none" w="sm" len="sm"/>
            <a:tailEnd type="none" w="sm" len="sm"/>
          </a:ln>
        </p:spPr>
      </p:pic>
    </p:spTree>
    <p:extLst>
      <p:ext uri="{BB962C8B-B14F-4D97-AF65-F5344CB8AC3E}">
        <p14:creationId xmlns:p14="http://schemas.microsoft.com/office/powerpoint/2010/main" val="186771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EE0A5-85B3-42E7-EA26-0145833F34E2}"/>
              </a:ext>
            </a:extLst>
          </p:cNvPr>
          <p:cNvSpPr>
            <a:spLocks noGrp="1"/>
          </p:cNvSpPr>
          <p:nvPr>
            <p:ph type="title"/>
          </p:nvPr>
        </p:nvSpPr>
        <p:spPr/>
        <p:txBody>
          <a:bodyPr/>
          <a:lstStyle/>
          <a:p>
            <a:r>
              <a:rPr lang="en-US" dirty="0"/>
              <a:t>What about other spaces?</a:t>
            </a:r>
            <a:endParaRPr lang="en-CA" dirty="0"/>
          </a:p>
        </p:txBody>
      </p:sp>
      <p:sp>
        <p:nvSpPr>
          <p:cNvPr id="3" name="Content Placeholder 2">
            <a:extLst>
              <a:ext uri="{FF2B5EF4-FFF2-40B4-BE49-F238E27FC236}">
                <a16:creationId xmlns:a16="http://schemas.microsoft.com/office/drawing/2014/main" id="{82D89B4F-A058-88E4-DDE6-02E843BDB5A6}"/>
              </a:ext>
            </a:extLst>
          </p:cNvPr>
          <p:cNvSpPr>
            <a:spLocks noGrp="1"/>
          </p:cNvSpPr>
          <p:nvPr>
            <p:ph idx="1"/>
          </p:nvPr>
        </p:nvSpPr>
        <p:spPr>
          <a:xfrm>
            <a:off x="838200" y="1825624"/>
            <a:ext cx="10515600" cy="4923237"/>
          </a:xfrm>
        </p:spPr>
        <p:txBody>
          <a:bodyPr>
            <a:normAutofit lnSpcReduction="10000"/>
          </a:bodyPr>
          <a:lstStyle/>
          <a:p>
            <a:r>
              <a:rPr lang="en-US" dirty="0"/>
              <a:t>Lie groups: influential class of spaces with non-trivial topologies</a:t>
            </a:r>
          </a:p>
          <a:p>
            <a:r>
              <a:rPr lang="en-US" dirty="0"/>
              <a:t>Can we create </a:t>
            </a:r>
            <a:r>
              <a:rPr lang="en-US" dirty="0" err="1"/>
              <a:t>reparametrizable</a:t>
            </a:r>
            <a:r>
              <a:rPr lang="en-US" dirty="0"/>
              <a:t> distributions on Lie groups?</a:t>
            </a:r>
          </a:p>
          <a:p>
            <a:endParaRPr lang="en-US" dirty="0"/>
          </a:p>
          <a:p>
            <a:endParaRPr lang="en-US" dirty="0"/>
          </a:p>
          <a:p>
            <a:endParaRPr lang="en-US" dirty="0"/>
          </a:p>
          <a:p>
            <a:endParaRPr lang="en-US" dirty="0"/>
          </a:p>
          <a:p>
            <a:pPr marL="0" indent="0">
              <a:buNone/>
            </a:pPr>
            <a:r>
              <a:rPr lang="en-US" dirty="0"/>
              <a:t>This paper</a:t>
            </a:r>
          </a:p>
          <a:p>
            <a:pPr>
              <a:buFontTx/>
              <a:buChar char="-"/>
            </a:pPr>
            <a:r>
              <a:rPr lang="en-US" dirty="0"/>
              <a:t>Create </a:t>
            </a:r>
            <a:r>
              <a:rPr lang="en-US" dirty="0" err="1"/>
              <a:t>reparametrizable</a:t>
            </a:r>
            <a:r>
              <a:rPr lang="en-US" dirty="0"/>
              <a:t> densities on Lie groups</a:t>
            </a:r>
          </a:p>
          <a:p>
            <a:pPr>
              <a:buFontTx/>
              <a:buChar char="-"/>
            </a:pPr>
            <a:r>
              <a:rPr lang="en-US" dirty="0"/>
              <a:t>Create multimodal distributions with Normalizing Flow</a:t>
            </a:r>
          </a:p>
          <a:p>
            <a:pPr>
              <a:buFontTx/>
              <a:buChar char="-"/>
            </a:pPr>
            <a:r>
              <a:rPr lang="en-US" dirty="0"/>
              <a:t>Used for VI and MLE</a:t>
            </a:r>
          </a:p>
        </p:txBody>
      </p:sp>
      <p:pic>
        <p:nvPicPr>
          <p:cNvPr id="6" name="Google Shape;114;p18">
            <a:extLst>
              <a:ext uri="{FF2B5EF4-FFF2-40B4-BE49-F238E27FC236}">
                <a16:creationId xmlns:a16="http://schemas.microsoft.com/office/drawing/2014/main" id="{58FF6C27-023C-5225-3692-BA6B30F5EECA}"/>
              </a:ext>
            </a:extLst>
          </p:cNvPr>
          <p:cNvPicPr preferRelativeResize="0"/>
          <p:nvPr/>
        </p:nvPicPr>
        <p:blipFill>
          <a:blip r:embed="rId3">
            <a:alphaModFix/>
          </a:blip>
          <a:stretch>
            <a:fillRect/>
          </a:stretch>
        </p:blipFill>
        <p:spPr>
          <a:xfrm>
            <a:off x="2447494" y="3006686"/>
            <a:ext cx="3006586" cy="1346700"/>
          </a:xfrm>
          <a:prstGeom prst="rect">
            <a:avLst/>
          </a:prstGeom>
          <a:noFill/>
          <a:ln w="19050" cap="flat" cmpd="sng">
            <a:solidFill>
              <a:srgbClr val="000000"/>
            </a:solidFill>
            <a:prstDash val="solid"/>
            <a:round/>
            <a:headEnd type="none" w="sm" len="sm"/>
            <a:tailEnd type="none" w="sm" len="sm"/>
          </a:ln>
        </p:spPr>
      </p:pic>
      <p:pic>
        <p:nvPicPr>
          <p:cNvPr id="7" name="Google Shape;115;p18">
            <a:extLst>
              <a:ext uri="{FF2B5EF4-FFF2-40B4-BE49-F238E27FC236}">
                <a16:creationId xmlns:a16="http://schemas.microsoft.com/office/drawing/2014/main" id="{854942CD-ACA6-3FEF-2A5A-A0EFCABCED78}"/>
              </a:ext>
            </a:extLst>
          </p:cNvPr>
          <p:cNvPicPr preferRelativeResize="0"/>
          <p:nvPr/>
        </p:nvPicPr>
        <p:blipFill>
          <a:blip r:embed="rId4">
            <a:alphaModFix/>
          </a:blip>
          <a:stretch>
            <a:fillRect/>
          </a:stretch>
        </p:blipFill>
        <p:spPr>
          <a:xfrm>
            <a:off x="5927526" y="2990463"/>
            <a:ext cx="2476414" cy="1362923"/>
          </a:xfrm>
          <a:prstGeom prst="rect">
            <a:avLst/>
          </a:prstGeom>
          <a:noFill/>
          <a:ln w="19050" cap="flat" cmpd="sng">
            <a:solidFill>
              <a:srgbClr val="000000"/>
            </a:solidFill>
            <a:prstDash val="solid"/>
            <a:round/>
            <a:headEnd type="none" w="sm" len="sm"/>
            <a:tailEnd type="none" w="sm" len="sm"/>
          </a:ln>
        </p:spPr>
      </p:pic>
    </p:spTree>
    <p:extLst>
      <p:ext uri="{BB962C8B-B14F-4D97-AF65-F5344CB8AC3E}">
        <p14:creationId xmlns:p14="http://schemas.microsoft.com/office/powerpoint/2010/main" val="3601965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CDBF2F9D-983F-4E90-827D-5A23216DE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BAE02E-7324-0705-46AD-A06D19520D22}"/>
              </a:ext>
            </a:extLst>
          </p:cNvPr>
          <p:cNvSpPr>
            <a:spLocks noGrp="1"/>
          </p:cNvSpPr>
          <p:nvPr>
            <p:ph type="title"/>
          </p:nvPr>
        </p:nvSpPr>
        <p:spPr>
          <a:xfrm>
            <a:off x="5846617" y="381935"/>
            <a:ext cx="5366040" cy="2344840"/>
          </a:xfrm>
        </p:spPr>
        <p:txBody>
          <a:bodyPr anchor="b">
            <a:normAutofit/>
          </a:bodyPr>
          <a:lstStyle/>
          <a:p>
            <a:r>
              <a:rPr lang="en-US" sz="8000"/>
              <a:t>Overview</a:t>
            </a:r>
            <a:endParaRPr lang="en-CA" sz="8000"/>
          </a:p>
        </p:txBody>
      </p:sp>
      <p:sp>
        <p:nvSpPr>
          <p:cNvPr id="28"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960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30"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6116"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32"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2748"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pic>
        <p:nvPicPr>
          <p:cNvPr id="21" name="Picture 20" descr="Background pattern&#10;&#10;Description automatically generated">
            <a:extLst>
              <a:ext uri="{FF2B5EF4-FFF2-40B4-BE49-F238E27FC236}">
                <a16:creationId xmlns:a16="http://schemas.microsoft.com/office/drawing/2014/main" id="{E8415B6A-6867-6B2D-1323-A8FD61AED984}"/>
              </a:ext>
            </a:extLst>
          </p:cNvPr>
          <p:cNvPicPr>
            <a:picLocks noChangeAspect="1"/>
          </p:cNvPicPr>
          <p:nvPr/>
        </p:nvPicPr>
        <p:blipFill rotWithShape="1">
          <a:blip r:embed="rId2"/>
          <a:srcRect l="33398" r="20852" b="-1"/>
          <a:stretch/>
        </p:blipFill>
        <p:spPr>
          <a:xfrm>
            <a:off x="838200" y="1829682"/>
            <a:ext cx="4302904" cy="4302904"/>
          </a:xfrm>
          <a:custGeom>
            <a:avLst/>
            <a:gdLst/>
            <a:ahLst/>
            <a:cxnLst/>
            <a:rect l="l" t="t" r="r" b="b"/>
            <a:pathLst>
              <a:path w="2242226" h="2242226">
                <a:moveTo>
                  <a:pt x="1121113" y="0"/>
                </a:moveTo>
                <a:cubicBezTo>
                  <a:pt x="1740287" y="0"/>
                  <a:pt x="2242226" y="501939"/>
                  <a:pt x="2242226" y="1121113"/>
                </a:cubicBezTo>
                <a:cubicBezTo>
                  <a:pt x="2242226" y="1740287"/>
                  <a:pt x="1740287" y="2242226"/>
                  <a:pt x="1121113" y="2242226"/>
                </a:cubicBezTo>
                <a:cubicBezTo>
                  <a:pt x="501939" y="2242226"/>
                  <a:pt x="0" y="1740287"/>
                  <a:pt x="0" y="1121113"/>
                </a:cubicBezTo>
                <a:cubicBezTo>
                  <a:pt x="0" y="501939"/>
                  <a:pt x="501939" y="0"/>
                  <a:pt x="1121113" y="0"/>
                </a:cubicBezTo>
                <a:close/>
              </a:path>
            </a:pathLst>
          </a:custGeom>
        </p:spPr>
      </p:pic>
      <p:cxnSp>
        <p:nvCxnSpPr>
          <p:cNvPr id="34"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68377"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7B46BC5C-E2AD-2E5B-A7D0-0AE5D30A3333}"/>
              </a:ext>
            </a:extLst>
          </p:cNvPr>
          <p:cNvGraphicFramePr>
            <a:graphicFrameLocks noGrp="1"/>
          </p:cNvGraphicFramePr>
          <p:nvPr>
            <p:ph idx="1"/>
            <p:extLst>
              <p:ext uri="{D42A27DB-BD31-4B8C-83A1-F6EECF244321}">
                <p14:modId xmlns:p14="http://schemas.microsoft.com/office/powerpoint/2010/main" val="2955040659"/>
              </p:ext>
            </p:extLst>
          </p:nvPr>
        </p:nvGraphicFramePr>
        <p:xfrm>
          <a:off x="5846617" y="3175552"/>
          <a:ext cx="5366041" cy="28091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02597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5E7FE-F518-48AA-9955-EACAFD14BA61}"/>
              </a:ext>
            </a:extLst>
          </p:cNvPr>
          <p:cNvSpPr>
            <a:spLocks noGrp="1"/>
          </p:cNvSpPr>
          <p:nvPr>
            <p:ph type="title"/>
          </p:nvPr>
        </p:nvSpPr>
        <p:spPr/>
        <p:txBody>
          <a:bodyPr/>
          <a:lstStyle/>
          <a:p>
            <a:r>
              <a:rPr lang="en-US" dirty="0"/>
              <a:t>Lie Groups, G</a:t>
            </a:r>
            <a:endParaRPr lang="en-CA" dirty="0"/>
          </a:p>
        </p:txBody>
      </p:sp>
      <p:sp>
        <p:nvSpPr>
          <p:cNvPr id="3" name="Content Placeholder 2">
            <a:extLst>
              <a:ext uri="{FF2B5EF4-FFF2-40B4-BE49-F238E27FC236}">
                <a16:creationId xmlns:a16="http://schemas.microsoft.com/office/drawing/2014/main" id="{E4595A3D-A8D5-6E5C-D3F2-29DE71225426}"/>
              </a:ext>
            </a:extLst>
          </p:cNvPr>
          <p:cNvSpPr>
            <a:spLocks noGrp="1"/>
          </p:cNvSpPr>
          <p:nvPr>
            <p:ph idx="1"/>
          </p:nvPr>
        </p:nvSpPr>
        <p:spPr/>
        <p:txBody>
          <a:bodyPr/>
          <a:lstStyle/>
          <a:p>
            <a:r>
              <a:rPr lang="en-US" dirty="0"/>
              <a:t>Group</a:t>
            </a:r>
            <a:br>
              <a:rPr lang="en-US" dirty="0"/>
            </a:br>
            <a:r>
              <a:rPr lang="en-US" dirty="0"/>
              <a:t>a set and an operation </a:t>
            </a:r>
            <a:br>
              <a:rPr lang="en-US" dirty="0"/>
            </a:br>
            <a:r>
              <a:rPr lang="en-US" dirty="0" err="1"/>
              <a:t>operation</a:t>
            </a:r>
            <a:r>
              <a:rPr lang="en-US" dirty="0"/>
              <a:t>: associative, identity, inverse</a:t>
            </a:r>
          </a:p>
          <a:p>
            <a:pPr marL="0" indent="0" algn="ctr">
              <a:buNone/>
            </a:pPr>
            <a:r>
              <a:rPr lang="en-US" dirty="0"/>
              <a:t>(R, ·)</a:t>
            </a:r>
          </a:p>
          <a:p>
            <a:r>
              <a:rPr lang="en-US" dirty="0"/>
              <a:t>Manifold: paracompact, </a:t>
            </a:r>
            <a:r>
              <a:rPr lang="en-US" dirty="0" err="1"/>
              <a:t>Hausdorff</a:t>
            </a:r>
            <a:r>
              <a:rPr lang="en-US" dirty="0"/>
              <a:t>, and locally Euclidean</a:t>
            </a:r>
          </a:p>
          <a:p>
            <a:r>
              <a:rPr lang="en-US" dirty="0"/>
              <a:t>Smooth manifold: charts, with transition functions infinitely differentiable</a:t>
            </a:r>
            <a:endParaRPr lang="en-CA" dirty="0"/>
          </a:p>
        </p:txBody>
      </p:sp>
      <p:pic>
        <p:nvPicPr>
          <p:cNvPr id="3074" name="Picture 2" descr="How is a Lie algebra able to describe a group?">
            <a:extLst>
              <a:ext uri="{FF2B5EF4-FFF2-40B4-BE49-F238E27FC236}">
                <a16:creationId xmlns:a16="http://schemas.microsoft.com/office/drawing/2014/main" id="{0FCBDF5A-1005-EA70-AE69-B4AFF50C39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3958" y="4974857"/>
            <a:ext cx="2580301" cy="1659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181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FC02E-3EAA-5CBE-FEB7-37C0CE603EF4}"/>
              </a:ext>
            </a:extLst>
          </p:cNvPr>
          <p:cNvSpPr>
            <a:spLocks noGrp="1"/>
          </p:cNvSpPr>
          <p:nvPr>
            <p:ph type="title"/>
          </p:nvPr>
        </p:nvSpPr>
        <p:spPr/>
        <p:txBody>
          <a:bodyPr/>
          <a:lstStyle/>
          <a:p>
            <a:r>
              <a:rPr lang="en-US" dirty="0"/>
              <a:t>Lie Algebra, </a:t>
            </a:r>
            <a:r>
              <a:rPr lang="en-US" dirty="0">
                <a:latin typeface="Blackadder ITC" panose="020B0604020202020204" pitchFamily="82" charset="0"/>
              </a:rPr>
              <a:t>g</a:t>
            </a:r>
            <a:endParaRPr lang="en-CA" dirty="0">
              <a:latin typeface="Blackadder ITC" panose="020B0604020202020204" pitchFamily="82" charset="0"/>
            </a:endParaRPr>
          </a:p>
        </p:txBody>
      </p:sp>
      <p:sp>
        <p:nvSpPr>
          <p:cNvPr id="3" name="Content Placeholder 2">
            <a:extLst>
              <a:ext uri="{FF2B5EF4-FFF2-40B4-BE49-F238E27FC236}">
                <a16:creationId xmlns:a16="http://schemas.microsoft.com/office/drawing/2014/main" id="{717BE810-C702-C2F5-8B57-D830DCCAB83E}"/>
              </a:ext>
            </a:extLst>
          </p:cNvPr>
          <p:cNvSpPr>
            <a:spLocks noGrp="1"/>
          </p:cNvSpPr>
          <p:nvPr>
            <p:ph idx="1"/>
          </p:nvPr>
        </p:nvSpPr>
        <p:spPr/>
        <p:txBody>
          <a:bodyPr/>
          <a:lstStyle/>
          <a:p>
            <a:pPr marL="0" indent="0">
              <a:buNone/>
            </a:pPr>
            <a:r>
              <a:rPr lang="en-US" dirty="0"/>
              <a:t>The Lie algebra g of a N dimensional Lie group is its tangent space at the identity, which is a vector space of N dimensions.</a:t>
            </a:r>
            <a:endParaRPr lang="en-CA" dirty="0"/>
          </a:p>
        </p:txBody>
      </p:sp>
      <p:sp>
        <p:nvSpPr>
          <p:cNvPr id="4" name="Oval 3">
            <a:extLst>
              <a:ext uri="{FF2B5EF4-FFF2-40B4-BE49-F238E27FC236}">
                <a16:creationId xmlns:a16="http://schemas.microsoft.com/office/drawing/2014/main" id="{85B17DFE-E639-28DC-3C14-392EF91BDCE0}"/>
              </a:ext>
            </a:extLst>
          </p:cNvPr>
          <p:cNvSpPr/>
          <p:nvPr/>
        </p:nvSpPr>
        <p:spPr>
          <a:xfrm>
            <a:off x="4519448" y="4067504"/>
            <a:ext cx="2128345" cy="2149365"/>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6" name="Straight Connector 5">
            <a:extLst>
              <a:ext uri="{FF2B5EF4-FFF2-40B4-BE49-F238E27FC236}">
                <a16:creationId xmlns:a16="http://schemas.microsoft.com/office/drawing/2014/main" id="{6263026C-E362-4F7A-078A-1E84E740E763}"/>
              </a:ext>
            </a:extLst>
          </p:cNvPr>
          <p:cNvCxnSpPr/>
          <p:nvPr/>
        </p:nvCxnSpPr>
        <p:spPr>
          <a:xfrm>
            <a:off x="3405351" y="4067503"/>
            <a:ext cx="4430110"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7" name="Oval 6">
            <a:extLst>
              <a:ext uri="{FF2B5EF4-FFF2-40B4-BE49-F238E27FC236}">
                <a16:creationId xmlns:a16="http://schemas.microsoft.com/office/drawing/2014/main" id="{DA8040C0-D868-1181-EB2D-80485E030478}"/>
              </a:ext>
            </a:extLst>
          </p:cNvPr>
          <p:cNvSpPr/>
          <p:nvPr/>
        </p:nvSpPr>
        <p:spPr>
          <a:xfrm>
            <a:off x="5546834" y="4030717"/>
            <a:ext cx="73572" cy="735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9F559508-237E-50C9-1ED7-4B973C5B57B6}"/>
              </a:ext>
            </a:extLst>
          </p:cNvPr>
          <p:cNvSpPr txBox="1"/>
          <p:nvPr/>
        </p:nvSpPr>
        <p:spPr>
          <a:xfrm>
            <a:off x="5546834" y="3642992"/>
            <a:ext cx="312906" cy="400110"/>
          </a:xfrm>
          <a:prstGeom prst="rect">
            <a:avLst/>
          </a:prstGeom>
          <a:noFill/>
        </p:spPr>
        <p:txBody>
          <a:bodyPr wrap="none" rtlCol="0">
            <a:spAutoFit/>
          </a:bodyPr>
          <a:lstStyle/>
          <a:p>
            <a:r>
              <a:rPr lang="en-US" sz="2000" dirty="0"/>
              <a:t>e</a:t>
            </a:r>
            <a:endParaRPr lang="en-CA" sz="2000" dirty="0"/>
          </a:p>
        </p:txBody>
      </p:sp>
    </p:spTree>
    <p:extLst>
      <p:ext uri="{BB962C8B-B14F-4D97-AF65-F5344CB8AC3E}">
        <p14:creationId xmlns:p14="http://schemas.microsoft.com/office/powerpoint/2010/main" val="22988597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741</TotalTime>
  <Words>3151</Words>
  <Application>Microsoft Office PowerPoint</Application>
  <PresentationFormat>Widescreen</PresentationFormat>
  <Paragraphs>240</Paragraphs>
  <Slides>31</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DengXian</vt:lpstr>
      <vt:lpstr>Droid Sans</vt:lpstr>
      <vt:lpstr>Aharoni</vt:lpstr>
      <vt:lpstr>Arial</vt:lpstr>
      <vt:lpstr>Blackadder ITC</vt:lpstr>
      <vt:lpstr>Calibri</vt:lpstr>
      <vt:lpstr>Calibri Light</vt:lpstr>
      <vt:lpstr>Office Theme</vt:lpstr>
      <vt:lpstr>Reparametrizing Distributions on Lie Groups</vt:lpstr>
      <vt:lpstr>Probabilistic Approach</vt:lpstr>
      <vt:lpstr>Reparameterization trick</vt:lpstr>
      <vt:lpstr>Reparameterization trick</vt:lpstr>
      <vt:lpstr>What about other spaces?</vt:lpstr>
      <vt:lpstr>What about other spaces?</vt:lpstr>
      <vt:lpstr>Overview</vt:lpstr>
      <vt:lpstr>Lie Groups, G</vt:lpstr>
      <vt:lpstr>Lie Algebra, g</vt:lpstr>
      <vt:lpstr>Exponential Map</vt:lpstr>
      <vt:lpstr>Adjoint Representations</vt:lpstr>
      <vt:lpstr>Measures</vt:lpstr>
      <vt:lpstr>Radon-Nikodym</vt:lpstr>
      <vt:lpstr>Haar Measure</vt:lpstr>
      <vt:lpstr>Pushforward Measure</vt:lpstr>
      <vt:lpstr>Pushforward Measure</vt:lpstr>
      <vt:lpstr>What if the exponential map is not injective?</vt:lpstr>
      <vt:lpstr>What if the exponential map is not injective?</vt:lpstr>
      <vt:lpstr>Main Theorem</vt:lpstr>
      <vt:lpstr>Pushforward to SO(2), Lie Algebra R</vt:lpstr>
      <vt:lpstr>The Special Orthogonal Group SO(3)</vt:lpstr>
      <vt:lpstr>The Special Orthogonal Group SO(3)</vt:lpstr>
      <vt:lpstr>The Special Orthogonal Group SO(3)</vt:lpstr>
      <vt:lpstr>The Special Orthogonal Group SO(3)</vt:lpstr>
      <vt:lpstr>Experiments: Normalizing Flow</vt:lpstr>
      <vt:lpstr>Experiment: Variational Inference</vt:lpstr>
      <vt:lpstr>Experiment: Variational Inference</vt:lpstr>
      <vt:lpstr>Experiment: MLE</vt:lpstr>
      <vt:lpstr>Experiment: MLE</vt:lpstr>
      <vt:lpstr>Conclusions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Reparametrizing Distributions on Lie Groups</dc:title>
  <dc:creator>shaojun lee</dc:creator>
  <cp:lastModifiedBy>shaojun lee</cp:lastModifiedBy>
  <cp:revision>3</cp:revision>
  <dcterms:created xsi:type="dcterms:W3CDTF">2022-09-30T04:55:39Z</dcterms:created>
  <dcterms:modified xsi:type="dcterms:W3CDTF">2022-09-30T17:17:23Z</dcterms:modified>
</cp:coreProperties>
</file>